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60" r:id="rId5"/>
    <p:sldId id="303" r:id="rId6"/>
    <p:sldId id="796" r:id="rId7"/>
    <p:sldId id="291" r:id="rId8"/>
    <p:sldId id="264" r:id="rId9"/>
    <p:sldId id="801" r:id="rId10"/>
    <p:sldId id="312" r:id="rId11"/>
    <p:sldId id="795" r:id="rId12"/>
    <p:sldId id="326" r:id="rId13"/>
    <p:sldId id="266" r:id="rId14"/>
    <p:sldId id="288" r:id="rId15"/>
    <p:sldId id="791" r:id="rId16"/>
    <p:sldId id="797" r:id="rId17"/>
    <p:sldId id="792" r:id="rId18"/>
    <p:sldId id="271" r:id="rId19"/>
    <p:sldId id="293" r:id="rId20"/>
    <p:sldId id="273" r:id="rId21"/>
    <p:sldId id="802" r:id="rId22"/>
    <p:sldId id="274" r:id="rId23"/>
    <p:sldId id="803" r:id="rId24"/>
    <p:sldId id="329" r:id="rId25"/>
    <p:sldId id="327" r:id="rId26"/>
    <p:sldId id="295" r:id="rId27"/>
    <p:sldId id="804" r:id="rId28"/>
    <p:sldId id="285" r:id="rId29"/>
    <p:sldId id="814" r:id="rId30"/>
    <p:sldId id="805" r:id="rId31"/>
    <p:sldId id="806" r:id="rId32"/>
    <p:sldId id="296" r:id="rId33"/>
    <p:sldId id="275" r:id="rId34"/>
    <p:sldId id="808" r:id="rId35"/>
    <p:sldId id="809" r:id="rId36"/>
    <p:sldId id="298" r:id="rId37"/>
    <p:sldId id="810" r:id="rId38"/>
    <p:sldId id="304" r:id="rId39"/>
    <p:sldId id="811" r:id="rId40"/>
    <p:sldId id="798" r:id="rId41"/>
    <p:sldId id="799" r:id="rId42"/>
    <p:sldId id="800" r:id="rId43"/>
    <p:sldId id="812" r:id="rId44"/>
    <p:sldId id="307" r:id="rId45"/>
    <p:sldId id="302" r:id="rId46"/>
    <p:sldId id="305" r:id="rId47"/>
    <p:sldId id="289" r:id="rId48"/>
    <p:sldId id="258" r:id="rId49"/>
    <p:sldId id="25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FDB12D-0E74-5B85-5569-FA5BF9A569BB}" name="Wink, Brooke" initials="WB" userId="S::brooke.wink@grande.com::05134e74-b721-4472-b799-b567b2724591" providerId="AD"/>
  <p188:author id="{BD2D5044-E503-0EA2-78ED-3D95EA77CA43}" name="Van Ark, Kelsey" initials="VAK" userId="S::kelsey.vanark@grande.com::533d0b55-bb4b-4a1f-bf62-6f9794ce3660" providerId="AD"/>
  <p188:author id="{0D92F544-7582-0235-11AA-735E3112EAE3}" name="Ansel, Kiana" initials="KA" userId="S::kiana.ansel@grande.com::dbddb3a9-ca96-4497-9da7-d0a85dfa1faf" providerId="AD"/>
  <p188:author id="{0352AE89-14A3-168A-374B-DD27FF47E6DA}" name="Kraus, Gina" initials="GK" userId="S::gina.kraus@grande.com::0aabb5e9-02f5-4e23-aa67-8501cea0b33f" providerId="AD"/>
  <p188:author id="{669697F3-8953-1EF4-EF07-865011DE323A}" name="Miller, Erica" initials="EM" userId="S::erica.miller@grande.com::e6fc4866-8c01-4168-a643-7049a642de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C4E"/>
    <a:srgbClr val="ED3B43"/>
    <a:srgbClr val="00984C"/>
    <a:srgbClr val="CABBD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85BE53-C29D-E0D7-C87A-60EDC3BF277F}" v="17" dt="2024-10-16T15:39:22.896"/>
    <p1510:client id="{8D10E008-6C20-4749-9F0D-D96C949F2EED}" v="8" dt="2024-10-16T15:52:22.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nz, Haleigh" userId="2b714f67-ba8e-434d-968b-eb32594623f2" providerId="ADAL" clId="{8D10E008-6C20-4749-9F0D-D96C949F2EED}"/>
    <pc:docChg chg="modSld">
      <pc:chgData name="Lenz, Haleigh" userId="2b714f67-ba8e-434d-968b-eb32594623f2" providerId="ADAL" clId="{8D10E008-6C20-4749-9F0D-D96C949F2EED}" dt="2024-10-16T15:52:22.479" v="7"/>
      <pc:docMkLst>
        <pc:docMk/>
      </pc:docMkLst>
      <pc:sldChg chg="addSp delSp modSp mod modTransition">
        <pc:chgData name="Lenz, Haleigh" userId="2b714f67-ba8e-434d-968b-eb32594623f2" providerId="ADAL" clId="{8D10E008-6C20-4749-9F0D-D96C949F2EED}" dt="2024-10-16T15:48:47.630" v="2"/>
        <pc:sldMkLst>
          <pc:docMk/>
          <pc:sldMk cId="2749763347" sldId="271"/>
        </pc:sldMkLst>
        <pc:picChg chg="add del mod">
          <ac:chgData name="Lenz, Haleigh" userId="2b714f67-ba8e-434d-968b-eb32594623f2" providerId="ADAL" clId="{8D10E008-6C20-4749-9F0D-D96C949F2EED}" dt="2024-10-16T15:48:47.630" v="2"/>
          <ac:picMkLst>
            <pc:docMk/>
            <pc:sldMk cId="2749763347" sldId="271"/>
            <ac:picMk id="6" creationId="{995994EB-68A7-1464-0853-3E7D73BFABF5}"/>
          </ac:picMkLst>
        </pc:picChg>
        <pc:picChg chg="add mod">
          <ac:chgData name="Lenz, Haleigh" userId="2b714f67-ba8e-434d-968b-eb32594623f2" providerId="ADAL" clId="{8D10E008-6C20-4749-9F0D-D96C949F2EED}" dt="2024-10-16T15:48:47.630" v="2"/>
          <ac:picMkLst>
            <pc:docMk/>
            <pc:sldMk cId="2749763347" sldId="271"/>
            <ac:picMk id="8" creationId="{E0968EAF-24AB-66B4-FE40-DA5F58809BDE}"/>
          </ac:picMkLst>
        </pc:picChg>
      </pc:sldChg>
      <pc:sldChg chg="addSp delSp modSp mod modTransition modAnim">
        <pc:chgData name="Lenz, Haleigh" userId="2b714f67-ba8e-434d-968b-eb32594623f2" providerId="ADAL" clId="{8D10E008-6C20-4749-9F0D-D96C949F2EED}" dt="2024-10-16T15:52:22.479" v="7"/>
        <pc:sldMkLst>
          <pc:docMk/>
          <pc:sldMk cId="4093954058" sldId="288"/>
        </pc:sldMkLst>
        <pc:picChg chg="add del mod">
          <ac:chgData name="Lenz, Haleigh" userId="2b714f67-ba8e-434d-968b-eb32594623f2" providerId="ADAL" clId="{8D10E008-6C20-4749-9F0D-D96C949F2EED}" dt="2024-10-16T15:51:02.844" v="6"/>
          <ac:picMkLst>
            <pc:docMk/>
            <pc:sldMk cId="4093954058" sldId="288"/>
            <ac:picMk id="6" creationId="{75424A0C-5F8E-5735-9566-C33FDA1317BA}"/>
          </ac:picMkLst>
        </pc:picChg>
        <pc:picChg chg="add del mod ord">
          <ac:chgData name="Lenz, Haleigh" userId="2b714f67-ba8e-434d-968b-eb32594623f2" providerId="ADAL" clId="{8D10E008-6C20-4749-9F0D-D96C949F2EED}" dt="2024-10-16T15:52:22.479" v="7"/>
          <ac:picMkLst>
            <pc:docMk/>
            <pc:sldMk cId="4093954058" sldId="288"/>
            <ac:picMk id="9" creationId="{E1D2EEF1-C1C6-CF52-F570-A3C125E7B766}"/>
          </ac:picMkLst>
        </pc:picChg>
        <pc:picChg chg="add mod">
          <ac:chgData name="Lenz, Haleigh" userId="2b714f67-ba8e-434d-968b-eb32594623f2" providerId="ADAL" clId="{8D10E008-6C20-4749-9F0D-D96C949F2EED}" dt="2024-10-16T15:52:22.479" v="7"/>
          <ac:picMkLst>
            <pc:docMk/>
            <pc:sldMk cId="4093954058" sldId="288"/>
            <ac:picMk id="11" creationId="{6628375B-55B5-9C03-75CC-3F4E0A5601A3}"/>
          </ac:picMkLst>
        </pc:picChg>
        <pc:picChg chg="del">
          <ac:chgData name="Lenz, Haleigh" userId="2b714f67-ba8e-434d-968b-eb32594623f2" providerId="ADAL" clId="{8D10E008-6C20-4749-9F0D-D96C949F2EED}" dt="2024-10-16T15:50:00.345" v="3"/>
          <ac:picMkLst>
            <pc:docMk/>
            <pc:sldMk cId="4093954058" sldId="288"/>
            <ac:picMk id="26" creationId="{81C5E309-57CA-7DC2-29D9-7921776B4B26}"/>
          </ac:picMkLst>
        </pc:picChg>
      </pc:sldChg>
    </pc:docChg>
  </pc:docChgLst>
  <pc:docChgLst>
    <pc:chgData name="Lenz, Haleigh" userId="S::haleigh.lenz@grande.com::2b714f67-ba8e-434d-968b-eb32594623f2" providerId="AD" clId="Web-{6A85BE53-C29D-E0D7-C87A-60EDC3BF277F}"/>
    <pc:docChg chg="modSld">
      <pc:chgData name="Lenz, Haleigh" userId="S::haleigh.lenz@grande.com::2b714f67-ba8e-434d-968b-eb32594623f2" providerId="AD" clId="Web-{6A85BE53-C29D-E0D7-C87A-60EDC3BF277F}" dt="2024-10-16T15:39:22.896" v="15"/>
      <pc:docMkLst>
        <pc:docMk/>
      </pc:docMkLst>
      <pc:sldChg chg="delSp modSp delAnim modNotes">
        <pc:chgData name="Lenz, Haleigh" userId="S::haleigh.lenz@grande.com::2b714f67-ba8e-434d-968b-eb32594623f2" providerId="AD" clId="Web-{6A85BE53-C29D-E0D7-C87A-60EDC3BF277F}" dt="2024-10-16T15:39:22.896" v="15"/>
        <pc:sldMkLst>
          <pc:docMk/>
          <pc:sldMk cId="2749763347" sldId="271"/>
        </pc:sldMkLst>
        <pc:spChg chg="mod">
          <ac:chgData name="Lenz, Haleigh" userId="S::haleigh.lenz@grande.com::2b714f67-ba8e-434d-968b-eb32594623f2" providerId="AD" clId="Web-{6A85BE53-C29D-E0D7-C87A-60EDC3BF277F}" dt="2024-10-16T15:36:50.785" v="7" actId="20577"/>
          <ac:spMkLst>
            <pc:docMk/>
            <pc:sldMk cId="2749763347" sldId="271"/>
            <ac:spMk id="4" creationId="{5B72AE28-B174-99E0-EB5B-BF8736A589B8}"/>
          </ac:spMkLst>
        </pc:spChg>
        <pc:picChg chg="del">
          <ac:chgData name="Lenz, Haleigh" userId="S::haleigh.lenz@grande.com::2b714f67-ba8e-434d-968b-eb32594623f2" providerId="AD" clId="Web-{6A85BE53-C29D-E0D7-C87A-60EDC3BF277F}" dt="2024-10-16T15:39:22.896" v="15"/>
          <ac:picMkLst>
            <pc:docMk/>
            <pc:sldMk cId="2749763347" sldId="271"/>
            <ac:picMk id="22" creationId="{1F4B1868-5D0D-DE87-8183-E4480211A296}"/>
          </ac:picMkLst>
        </pc:picChg>
      </pc:sldChg>
      <pc:sldChg chg="modNotes">
        <pc:chgData name="Lenz, Haleigh" userId="S::haleigh.lenz@grande.com::2b714f67-ba8e-434d-968b-eb32594623f2" providerId="AD" clId="Web-{6A85BE53-C29D-E0D7-C87A-60EDC3BF277F}" dt="2024-10-16T15:36:48.520" v="6"/>
        <pc:sldMkLst>
          <pc:docMk/>
          <pc:sldMk cId="4093954058" sldId="288"/>
        </pc:sldMkLst>
      </pc:sldChg>
      <pc:sldChg chg="modSp">
        <pc:chgData name="Lenz, Haleigh" userId="S::haleigh.lenz@grande.com::2b714f67-ba8e-434d-968b-eb32594623f2" providerId="AD" clId="Web-{6A85BE53-C29D-E0D7-C87A-60EDC3BF277F}" dt="2024-10-16T15:38:18.224" v="14" actId="20577"/>
        <pc:sldMkLst>
          <pc:docMk/>
          <pc:sldMk cId="1318773716" sldId="814"/>
        </pc:sldMkLst>
        <pc:spChg chg="mod">
          <ac:chgData name="Lenz, Haleigh" userId="S::haleigh.lenz@grande.com::2b714f67-ba8e-434d-968b-eb32594623f2" providerId="AD" clId="Web-{6A85BE53-C29D-E0D7-C87A-60EDC3BF277F}" dt="2024-10-16T15:38:18.224" v="14" actId="20577"/>
          <ac:spMkLst>
            <pc:docMk/>
            <pc:sldMk cId="1318773716" sldId="814"/>
            <ac:spMk id="9" creationId="{ABA032FE-E626-578F-8FB0-3A90F1DB37D5}"/>
          </ac:spMkLst>
        </pc:spChg>
      </pc:sldChg>
    </pc:docChg>
  </pc:docChgLst>
  <pc:docChgLst>
    <pc:chgData name="Lenz, Haleigh" userId="S::haleigh.lenz@grande.com::2b714f67-ba8e-434d-968b-eb32594623f2" providerId="AD" clId="Web-{002AD62E-32BB-1EF5-1010-8A0F5394D3F5}"/>
    <pc:docChg chg="modSld">
      <pc:chgData name="Lenz, Haleigh" userId="S::haleigh.lenz@grande.com::2b714f67-ba8e-434d-968b-eb32594623f2" providerId="AD" clId="Web-{002AD62E-32BB-1EF5-1010-8A0F5394D3F5}" dt="2024-10-16T15:40:44.048" v="1"/>
      <pc:docMkLst>
        <pc:docMk/>
      </pc:docMkLst>
      <pc:sldChg chg="modNotes">
        <pc:chgData name="Lenz, Haleigh" userId="S::haleigh.lenz@grande.com::2b714f67-ba8e-434d-968b-eb32594623f2" providerId="AD" clId="Web-{002AD62E-32BB-1EF5-1010-8A0F5394D3F5}" dt="2024-10-16T15:40:44.048" v="1"/>
        <pc:sldMkLst>
          <pc:docMk/>
          <pc:sldMk cId="2749763347" sldId="27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F5532-E94F-45CA-B34B-B56578925204}"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FAAC1-3088-4B9F-A437-CF2B3ACC8A2A}" type="slidenum">
              <a:rPr lang="en-US" smtClean="0"/>
              <a:t>‹#›</a:t>
            </a:fld>
            <a:endParaRPr lang="en-US"/>
          </a:p>
        </p:txBody>
      </p:sp>
    </p:spTree>
    <p:extLst>
      <p:ext uri="{BB962C8B-B14F-4D97-AF65-F5344CB8AC3E}">
        <p14:creationId xmlns:p14="http://schemas.microsoft.com/office/powerpoint/2010/main" val="522968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Welcome to Grande’s 2025 Open Enrollment Presentation! Let's get started to review our benefit offerings for 2025.</a:t>
            </a:r>
          </a:p>
          <a:p>
            <a:endParaRPr lang="en-US"/>
          </a:p>
        </p:txBody>
      </p:sp>
      <p:sp>
        <p:nvSpPr>
          <p:cNvPr id="4" name="Slide Number Placeholder 3"/>
          <p:cNvSpPr>
            <a:spLocks noGrp="1"/>
          </p:cNvSpPr>
          <p:nvPr>
            <p:ph type="sldNum" sz="quarter" idx="5"/>
          </p:nvPr>
        </p:nvSpPr>
        <p:spPr/>
        <p:txBody>
          <a:bodyPr/>
          <a:lstStyle/>
          <a:p>
            <a:fld id="{7E3FAAC1-3088-4B9F-A437-CF2B3ACC8A2A}" type="slidenum">
              <a:rPr lang="en-US" smtClean="0"/>
              <a:t>1</a:t>
            </a:fld>
            <a:endParaRPr lang="en-US"/>
          </a:p>
        </p:txBody>
      </p:sp>
    </p:spTree>
    <p:extLst>
      <p:ext uri="{BB962C8B-B14F-4D97-AF65-F5344CB8AC3E}">
        <p14:creationId xmlns:p14="http://schemas.microsoft.com/office/powerpoint/2010/main" val="199073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completed a review to consolidate Grande's medical networks to create simplification and ease of use. With this change Grande is eliminating the Alliance network. Associates will now fall under the UnitedHealthcare Choice Plus network OR the UnitedHealthcare Options network. </a:t>
            </a:r>
          </a:p>
          <a:p>
            <a:pPr marL="171450" indent="-171450">
              <a:buFont typeface="Arial"/>
              <a:buChar char="•"/>
            </a:pPr>
            <a:r>
              <a:rPr lang="en-US">
                <a:cs typeface="Calibri"/>
              </a:rPr>
              <a:t>The network you are in is based on where you live, so </a:t>
            </a:r>
          </a:p>
          <a:p>
            <a:pPr marL="628650" lvl="1" indent="-171450">
              <a:buFont typeface="Courier New"/>
              <a:buChar char="o"/>
            </a:pPr>
            <a:r>
              <a:rPr lang="en-US">
                <a:cs typeface="Calibri"/>
              </a:rPr>
              <a:t>Associates who reside in Columbia, Dane, Green, Rock, or Sauk counties will be placed in the Options network</a:t>
            </a:r>
          </a:p>
          <a:p>
            <a:pPr marL="628650" lvl="1" indent="-171450">
              <a:buFont typeface="Courier New"/>
              <a:buChar char="o"/>
            </a:pPr>
            <a:r>
              <a:rPr lang="en-US">
                <a:cs typeface="Calibri"/>
              </a:rPr>
              <a:t>Associates who reside in any other county will be placed in the Choice Plus network</a:t>
            </a:r>
          </a:p>
          <a:p>
            <a:pPr marL="628650" lvl="1" indent="-171450">
              <a:buFont typeface="Courier New"/>
              <a:buChar char="o"/>
            </a:pPr>
            <a:r>
              <a:rPr lang="en-US">
                <a:cs typeface="Calibri"/>
              </a:rPr>
              <a:t>You are automatically assigned a network based on your address – you do not need to select a network when enrolling in UKG.</a:t>
            </a:r>
          </a:p>
          <a:p>
            <a:pPr indent="-171450">
              <a:buFont typeface="Arial"/>
              <a:buChar char="•"/>
            </a:pPr>
            <a:r>
              <a:rPr lang="en-US">
                <a:cs typeface="Calibri"/>
              </a:rPr>
              <a:t>To find an in network provider or to ensure your current provider is in network, visit umr.com, select "Find a provider," and enter your network name </a:t>
            </a:r>
          </a:p>
          <a:p>
            <a:pPr marL="628650" lvl="1" indent="-171450">
              <a:buFont typeface="Courier New"/>
              <a:buChar char="o"/>
            </a:pPr>
            <a:endParaRPr lang="en-US">
              <a:cs typeface="Calibri"/>
            </a:endParaRPr>
          </a:p>
          <a:p>
            <a:pPr marL="628650" lvl="1" indent="-171450">
              <a:buFont typeface="Courier New"/>
              <a:buChar char="o"/>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10</a:t>
            </a:fld>
            <a:endParaRPr lang="en-US"/>
          </a:p>
        </p:txBody>
      </p:sp>
    </p:spTree>
    <p:extLst>
      <p:ext uri="{BB962C8B-B14F-4D97-AF65-F5344CB8AC3E}">
        <p14:creationId xmlns:p14="http://schemas.microsoft.com/office/powerpoint/2010/main" val="4044751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panose="020F0502020204030204"/>
              </a:rPr>
              <a:t>Now let's talk about our prescription plan. </a:t>
            </a:r>
          </a:p>
          <a:p>
            <a:pPr marL="171450" indent="-171450">
              <a:buFont typeface="Arial,Sans-Serif" panose="020B0604020202020204" pitchFamily="34" charset="0"/>
              <a:buChar char="•"/>
              <a:defRPr/>
            </a:pPr>
            <a:r>
              <a:rPr lang="en-US"/>
              <a:t>Grande’s prescription plan is included with the medical plan – both the PPO and HDHP plans. </a:t>
            </a:r>
            <a:endParaRPr lang="en-US">
              <a:cs typeface="Calibri"/>
            </a:endParaRPr>
          </a:p>
          <a:p>
            <a:pPr marL="171450" indent="-171450">
              <a:buFont typeface="Arial,Sans-Serif" panose="020B0604020202020204" pitchFamily="34" charset="0"/>
              <a:buChar char="•"/>
              <a:defRPr/>
            </a:pPr>
            <a:r>
              <a:rPr lang="en-US"/>
              <a:t>The prescription plan is managed by CVS Caremark, but you can utilize many different pharmacies such as:</a:t>
            </a:r>
            <a:endParaRPr lang="en-US">
              <a:cs typeface="Calibri"/>
            </a:endParaRPr>
          </a:p>
          <a:p>
            <a:pPr marL="628650" lvl="1" indent="-171450">
              <a:buFont typeface="Arial,Sans-Serif" panose="020B0604020202020204" pitchFamily="34" charset="0"/>
              <a:buChar char="•"/>
              <a:defRPr/>
            </a:pPr>
            <a:r>
              <a:rPr lang="en-US"/>
              <a:t>CVS</a:t>
            </a:r>
            <a:endParaRPr lang="en-US">
              <a:cs typeface="Calibri"/>
            </a:endParaRPr>
          </a:p>
          <a:p>
            <a:pPr marL="628650" lvl="1" indent="-171450">
              <a:buFont typeface="Arial,Sans-Serif" panose="020B0604020202020204" pitchFamily="34" charset="0"/>
              <a:buChar char="•"/>
              <a:defRPr/>
            </a:pPr>
            <a:r>
              <a:rPr lang="en-US"/>
              <a:t>Walgreens</a:t>
            </a:r>
            <a:endParaRPr lang="en-US">
              <a:cs typeface="Calibri"/>
            </a:endParaRPr>
          </a:p>
          <a:p>
            <a:pPr marL="628650" lvl="1" indent="-171450">
              <a:buFont typeface="Arial,Sans-Serif" panose="020B0604020202020204" pitchFamily="34" charset="0"/>
              <a:buChar char="•"/>
              <a:defRPr/>
            </a:pPr>
            <a:r>
              <a:rPr lang="en-US"/>
              <a:t>Shopko</a:t>
            </a:r>
            <a:endParaRPr lang="en-US">
              <a:cs typeface="Calibri"/>
            </a:endParaRPr>
          </a:p>
          <a:p>
            <a:pPr marL="628650" lvl="1" indent="-171450">
              <a:buFont typeface="Arial,Sans-Serif" panose="020B0604020202020204" pitchFamily="34" charset="0"/>
              <a:buChar char="•"/>
              <a:defRPr/>
            </a:pPr>
            <a:r>
              <a:rPr lang="en-US"/>
              <a:t>Costco </a:t>
            </a:r>
            <a:endParaRPr lang="en-US">
              <a:cs typeface="Calibri"/>
            </a:endParaRPr>
          </a:p>
          <a:p>
            <a:pPr marL="628650" lvl="1" indent="-171450">
              <a:buFont typeface="Arial,Sans-Serif" panose="020B0604020202020204" pitchFamily="34" charset="0"/>
              <a:buChar char="•"/>
              <a:defRPr/>
            </a:pPr>
            <a:r>
              <a:rPr lang="en-US"/>
              <a:t>Sam’s Club</a:t>
            </a:r>
            <a:endParaRPr lang="en-US">
              <a:cs typeface="Calibri"/>
            </a:endParaRPr>
          </a:p>
          <a:p>
            <a:pPr marL="628650" lvl="1" indent="-171450">
              <a:buFont typeface="Arial,Sans-Serif" panose="020B0604020202020204" pitchFamily="34" charset="0"/>
              <a:buChar char="•"/>
              <a:defRPr/>
            </a:pPr>
            <a:r>
              <a:rPr lang="en-US"/>
              <a:t>And more</a:t>
            </a:r>
            <a:endParaRPr lang="en-US">
              <a:cs typeface="Calibri"/>
            </a:endParaRPr>
          </a:p>
          <a:p>
            <a:pPr indent="-171450">
              <a:buFont typeface="Arial,Sans-Serif" panose="020B0604020202020204" pitchFamily="34" charset="0"/>
              <a:buChar char="•"/>
              <a:defRPr/>
            </a:pPr>
            <a:endParaRPr lang="en-US">
              <a:cs typeface="Calibri"/>
            </a:endParaRPr>
          </a:p>
          <a:p>
            <a:pPr indent="-171450">
              <a:buFont typeface="Arial,Sans-Serif" panose="020B0604020202020204" pitchFamily="34" charset="0"/>
              <a:buChar char="•"/>
              <a:defRPr/>
            </a:pPr>
            <a:r>
              <a:rPr lang="en-US">
                <a:cs typeface="Calibri"/>
              </a:rPr>
              <a:t>Our prescription plan has four tiers of drugs with varying coverage levels and costs. The four tiers of drugs are broken down into: </a:t>
            </a:r>
            <a:endParaRPr lang="en-US"/>
          </a:p>
          <a:p>
            <a:pPr marL="628650" indent="-171450">
              <a:buFont typeface="Arial" panose="020B0604020202020204" pitchFamily="34" charset="0"/>
              <a:buChar char="•"/>
              <a:defRPr/>
            </a:pPr>
            <a:r>
              <a:rPr lang="en-US" b="1"/>
              <a:t>Tier 1 </a:t>
            </a:r>
            <a:r>
              <a:rPr lang="en-US"/>
              <a:t>Generic Drugs</a:t>
            </a:r>
            <a:endParaRPr lang="en-US">
              <a:cs typeface="Calibri"/>
            </a:endParaRPr>
          </a:p>
          <a:p>
            <a:pPr marL="628650" indent="-171450">
              <a:buFont typeface="Arial" panose="020B0604020202020204" pitchFamily="34" charset="0"/>
              <a:buChar char="•"/>
              <a:defRPr/>
            </a:pPr>
            <a:r>
              <a:rPr lang="en-US" b="1"/>
              <a:t>Tier 2 </a:t>
            </a:r>
            <a:r>
              <a:rPr lang="en-US"/>
              <a:t>Brand Drugs</a:t>
            </a:r>
            <a:endParaRPr lang="en-US">
              <a:cs typeface="Calibri"/>
            </a:endParaRPr>
          </a:p>
          <a:p>
            <a:pPr marL="628650" indent="-171450">
              <a:buFont typeface="Arial" panose="020B0604020202020204" pitchFamily="34" charset="0"/>
              <a:buChar char="•"/>
              <a:defRPr/>
            </a:pPr>
            <a:r>
              <a:rPr lang="en-US" b="1"/>
              <a:t>Tier 3 </a:t>
            </a:r>
            <a:r>
              <a:rPr lang="en-US"/>
              <a:t>Non-Formulary Drugs</a:t>
            </a:r>
            <a:endParaRPr lang="en-US">
              <a:cs typeface="Calibri"/>
            </a:endParaRPr>
          </a:p>
          <a:p>
            <a:pPr marL="628650" indent="-171450">
              <a:buFont typeface="Arial" panose="020B0604020202020204" pitchFamily="34" charset="0"/>
              <a:buChar char="•"/>
              <a:defRPr/>
            </a:pPr>
            <a:r>
              <a:rPr lang="en-US" b="1"/>
              <a:t>Tier 4 </a:t>
            </a:r>
            <a:r>
              <a:rPr lang="en-US"/>
              <a:t>Specialty Pharmacy Drugs</a:t>
            </a:r>
            <a:endParaRPr lang="en-US">
              <a:cs typeface="Calibri"/>
            </a:endParaRPr>
          </a:p>
          <a:p>
            <a:pPr marL="628650" indent="-171450">
              <a:buFont typeface="Arial" panose="020B0604020202020204" pitchFamily="34" charset="0"/>
              <a:buChar char="•"/>
              <a:defRPr/>
            </a:pPr>
            <a:r>
              <a:rPr lang="en-US">
                <a:cs typeface="Calibri"/>
              </a:rPr>
              <a:t>The full description of each drug category is listed in your Open Enrollment book.</a:t>
            </a:r>
            <a:endParaRPr lang="en-US"/>
          </a:p>
          <a:p>
            <a:pPr marL="628650" indent="-171450">
              <a:buFont typeface="Arial" panose="020B0604020202020204" pitchFamily="34" charset="0"/>
              <a:buChar char="•"/>
              <a:defRPr/>
            </a:pPr>
            <a:endParaRPr lang="en-US"/>
          </a:p>
          <a:p>
            <a:pPr marL="171450" indent="-171450">
              <a:buFont typeface="Arial,Sans-Serif" panose="020B0604020202020204" pitchFamily="34" charset="0"/>
              <a:buChar char="•"/>
              <a:defRPr/>
            </a:pPr>
            <a:r>
              <a:rPr lang="en-US">
                <a:cs typeface="Calibri"/>
              </a:rPr>
              <a:t>If you enroll in the PPO plan, your prescription drug costs apply towards an out of pocket maximum as noted on this slide. </a:t>
            </a:r>
            <a:endParaRPr lang="en-US"/>
          </a:p>
          <a:p>
            <a:pPr marL="171450" indent="-171450">
              <a:buFont typeface="Arial,Sans-Serif" panose="020B0604020202020204" pitchFamily="34" charset="0"/>
              <a:buChar char="•"/>
              <a:defRPr/>
            </a:pPr>
            <a:r>
              <a:rPr lang="en-US">
                <a:cs typeface="Calibri"/>
              </a:rPr>
              <a:t>If you enroll in a HDHP, your prescription drug costs are integrated with medical expenses. This means any medical and prescription expenses apply towards your deductible and out of pocket maximum.</a:t>
            </a:r>
            <a:endParaRPr lang="en-US"/>
          </a:p>
          <a:p>
            <a:pPr marL="171450" indent="-171450">
              <a:buFont typeface="Arial,Sans-Serif" panose="020B0604020202020204" pitchFamily="34" charset="0"/>
              <a:buChar char="•"/>
              <a:defRPr/>
            </a:pPr>
            <a:r>
              <a:rPr lang="en-US"/>
              <a:t>As a reminder, you can do a 30 or 90 day supply of retail prescriptions or for your convenience you can do a 90 days supply of mail order prescriptions sent right to your door!</a:t>
            </a:r>
            <a:endParaRPr lang="en-US">
              <a:cs typeface="Calibri"/>
            </a:endParaRPr>
          </a:p>
          <a:p>
            <a:pPr marL="171450" indent="-171450">
              <a:buFont typeface="Arial,Sans-Serif" panose="020B0604020202020204" pitchFamily="34" charset="0"/>
              <a:buChar char="•"/>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11</a:t>
            </a:fld>
            <a:endParaRPr lang="en-US"/>
          </a:p>
        </p:txBody>
      </p:sp>
    </p:spTree>
    <p:extLst>
      <p:ext uri="{BB962C8B-B14F-4D97-AF65-F5344CB8AC3E}">
        <p14:creationId xmlns:p14="http://schemas.microsoft.com/office/powerpoint/2010/main" val="2925646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PPO and HDHP biweekly premiums are listed here. You can see that the current PPO plan premiums are slightly increasing for 2025. In addition, you can see the new HDHP rates for 2025. All rates are listed here as biweekly.</a:t>
            </a:r>
          </a:p>
          <a:p>
            <a:pPr marL="171450" indent="-171450">
              <a:buFont typeface="Arial"/>
              <a:buChar char="•"/>
            </a:pPr>
            <a:r>
              <a:rPr lang="en-US">
                <a:cs typeface="Calibri"/>
              </a:rPr>
              <a:t>As a reminder, Associates and their spouses/domestic partners are eligible for a wellness discount by completing wellness activities in Asset Health. </a:t>
            </a:r>
          </a:p>
          <a:p>
            <a:pPr marL="171450" indent="-171450">
              <a:buFont typeface="Arial"/>
              <a:buChar char="•"/>
            </a:pPr>
            <a:r>
              <a:rPr lang="en-US">
                <a:cs typeface="Calibri"/>
              </a:rPr>
              <a:t>The wellness program discount will remain the same for 2025</a:t>
            </a:r>
            <a:endParaRPr lang="en-US"/>
          </a:p>
          <a:p>
            <a:pPr marL="628650" lvl="1" indent="-171450">
              <a:buFont typeface="Courier New"/>
              <a:buChar char="o"/>
            </a:pPr>
            <a:r>
              <a:rPr lang="en-US">
                <a:cs typeface="Calibri"/>
              </a:rPr>
              <a:t>The Associate discount will remain $35 per paycheck if you reach 500 points in Asset Health by December 1st</a:t>
            </a:r>
          </a:p>
          <a:p>
            <a:pPr marL="628650" lvl="1" indent="-171450">
              <a:buFont typeface="Courier New"/>
              <a:buChar char="o"/>
            </a:pPr>
            <a:r>
              <a:rPr lang="en-US">
                <a:cs typeface="Calibri"/>
              </a:rPr>
              <a:t>The spouse/domestic partner discount will also remain the same at an additional $20 per paycheck if your spouse/domestic partner also reaches 500 points in Asset Health by December 1st</a:t>
            </a:r>
          </a:p>
          <a:p>
            <a:pPr marL="628650" indent="-171450">
              <a:buFont typeface="Arial"/>
              <a:buChar char="•"/>
            </a:pPr>
            <a:r>
              <a:rPr lang="en-US"/>
              <a:t>When you are enrolling in UKG, you will only elect the coverage level you would like. After December 1st, the Benefits team will determine which Associates met eligibility for the wellness program discount. You will receive the discount based on your points completion.</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2D551-2C59-204F-882F-213C923324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98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year with offering two medical plans, Grande is partnering with </a:t>
            </a:r>
            <a:r>
              <a:rPr lang="en-US" err="1">
                <a:cs typeface="Calibri"/>
              </a:rPr>
              <a:t>PLANSelect</a:t>
            </a:r>
            <a:r>
              <a:rPr lang="en-US">
                <a:cs typeface="Calibri"/>
              </a:rPr>
              <a:t>, a decision making tool to help Associates decide between the plan offerings</a:t>
            </a:r>
          </a:p>
          <a:p>
            <a:pPr marL="171450" indent="-171450">
              <a:buFont typeface="Arial"/>
              <a:buChar char="•"/>
            </a:pPr>
            <a:r>
              <a:rPr lang="en-US">
                <a:cs typeface="Calibri"/>
              </a:rPr>
              <a:t>Associates can complete a short survey to estimate medical costs factoring in premiums and medical expenses based on your specific situation</a:t>
            </a:r>
          </a:p>
          <a:p>
            <a:pPr marL="171450" indent="-171450">
              <a:buFont typeface="Arial"/>
              <a:buChar char="•"/>
            </a:pPr>
            <a:r>
              <a:rPr lang="en-US">
                <a:cs typeface="Calibri"/>
              </a:rPr>
              <a:t>This will help Associates understand the difference between the PPO and HDHP plan</a:t>
            </a:r>
          </a:p>
          <a:p>
            <a:pPr marL="171450" indent="-171450">
              <a:buFont typeface="Arial"/>
              <a:buChar char="•"/>
            </a:pPr>
            <a:r>
              <a:rPr lang="en-US">
                <a:cs typeface="Calibri"/>
              </a:rPr>
              <a:t>To access </a:t>
            </a:r>
            <a:r>
              <a:rPr lang="en-US" err="1">
                <a:cs typeface="Calibri"/>
              </a:rPr>
              <a:t>PLANSelect</a:t>
            </a:r>
            <a:r>
              <a:rPr lang="en-US">
                <a:cs typeface="Calibri"/>
              </a:rPr>
              <a:t>, please visit the URL listed here or scan the QR Code </a:t>
            </a:r>
          </a:p>
        </p:txBody>
      </p:sp>
      <p:sp>
        <p:nvSpPr>
          <p:cNvPr id="4" name="Slide Number Placeholder 3"/>
          <p:cNvSpPr>
            <a:spLocks noGrp="1"/>
          </p:cNvSpPr>
          <p:nvPr>
            <p:ph type="sldNum" sz="quarter" idx="5"/>
          </p:nvPr>
        </p:nvSpPr>
        <p:spPr/>
        <p:txBody>
          <a:bodyPr/>
          <a:lstStyle/>
          <a:p>
            <a:fld id="{7E3FAAC1-3088-4B9F-A437-CF2B3ACC8A2A}" type="slidenum">
              <a:rPr lang="en-US" smtClean="0"/>
              <a:t>13</a:t>
            </a:fld>
            <a:endParaRPr lang="en-US"/>
          </a:p>
        </p:txBody>
      </p:sp>
    </p:spTree>
    <p:extLst>
      <p:ext uri="{BB962C8B-B14F-4D97-AF65-F5344CB8AC3E}">
        <p14:creationId xmlns:p14="http://schemas.microsoft.com/office/powerpoint/2010/main" val="2323036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333333"/>
                </a:solidFill>
              </a:rPr>
              <a:t>Next, let's talk about our Dental plans. Grande partners with Delta Dental and Care Plus Dental to offer two dental plan options for Associates to chose from. </a:t>
            </a:r>
            <a:endParaRPr lang="en-US"/>
          </a:p>
          <a:p>
            <a:endParaRPr lang="en-US"/>
          </a:p>
        </p:txBody>
      </p:sp>
      <p:sp>
        <p:nvSpPr>
          <p:cNvPr id="4" name="Slide Number Placeholder 3"/>
          <p:cNvSpPr>
            <a:spLocks noGrp="1"/>
          </p:cNvSpPr>
          <p:nvPr>
            <p:ph type="sldNum" sz="quarter" idx="5"/>
          </p:nvPr>
        </p:nvSpPr>
        <p:spPr/>
        <p:txBody>
          <a:bodyPr/>
          <a:lstStyle/>
          <a:p>
            <a:fld id="{7E3FAAC1-3088-4B9F-A437-CF2B3ACC8A2A}" type="slidenum">
              <a:rPr lang="en-US" smtClean="0"/>
              <a:t>14</a:t>
            </a:fld>
            <a:endParaRPr lang="en-US"/>
          </a:p>
        </p:txBody>
      </p:sp>
    </p:spTree>
    <p:extLst>
      <p:ext uri="{BB962C8B-B14F-4D97-AF65-F5344CB8AC3E}">
        <p14:creationId xmlns:p14="http://schemas.microsoft.com/office/powerpoint/2010/main" val="2648889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panose="020F0502020204030204"/>
              </a:rPr>
              <a:t>Grande provides you with two </a:t>
            </a:r>
            <a:r>
              <a:rPr lang="en-US"/>
              <a:t>plan options for dental insurance through Delta Dental or Care Plus. </a:t>
            </a:r>
          </a:p>
          <a:p>
            <a:pPr marL="171450" indent="-171450">
              <a:buFont typeface="Arial"/>
              <a:buChar char="•"/>
              <a:defRPr/>
            </a:pPr>
            <a:r>
              <a:rPr lang="en-US"/>
              <a:t>The main difference is that you can see any dental provider through Delta, but with Care Plus you are limited to Dental Associates and Midwest Dental locations.</a:t>
            </a:r>
            <a:endParaRPr lang="en-US">
              <a:cs typeface="Calibri" panose="020F0502020204030204"/>
            </a:endParaRPr>
          </a:p>
          <a:p>
            <a:pPr marL="171450" indent="-171450">
              <a:buFont typeface="Arial" panose="020B0604020202020204" pitchFamily="34" charset="0"/>
              <a:buChar char="•"/>
              <a:defRPr/>
            </a:pPr>
            <a:r>
              <a:rPr lang="en-US"/>
              <a:t>There are also a few differences in the coverage: </a:t>
            </a:r>
            <a:endParaRPr lang="en-US">
              <a:cs typeface="Calibri"/>
            </a:endParaRPr>
          </a:p>
          <a:p>
            <a:pPr marL="800100" lvl="1" indent="-171450">
              <a:buFont typeface="Courier New" panose="020B0604020202020204" pitchFamily="34" charset="0"/>
              <a:buChar char="o"/>
              <a:defRPr/>
            </a:pPr>
            <a:r>
              <a:rPr lang="en-US">
                <a:cs typeface="Calibri"/>
              </a:rPr>
              <a:t>First, the deductible for each plan is different. Delta Dental has a deductible but the Care Plus plan has no deductible for all services received.</a:t>
            </a:r>
          </a:p>
          <a:p>
            <a:pPr marL="800100" lvl="1" indent="-171450">
              <a:buFont typeface="Courier New" panose="020B0604020202020204" pitchFamily="34" charset="0"/>
              <a:buChar char="o"/>
              <a:defRPr/>
            </a:pPr>
            <a:r>
              <a:rPr lang="en-US">
                <a:cs typeface="Calibri"/>
              </a:rPr>
              <a:t>Under Delta Dental, services are covered at a percentage whereas the Care Plus plan covers 100% for services.</a:t>
            </a:r>
          </a:p>
          <a:p>
            <a:pPr marL="800100" lvl="1" indent="-171450">
              <a:buFont typeface="Courier New" panose="020B0604020202020204" pitchFamily="34" charset="0"/>
              <a:buChar char="o"/>
              <a:defRPr/>
            </a:pPr>
            <a:r>
              <a:rPr lang="en-US">
                <a:cs typeface="Calibri"/>
              </a:rPr>
              <a:t>Lastly, Delta Dental allows for 4 cleanings per year. The Care Plus plan allows for 2 cleanings per year unless deemed medically necessary, then 4 cleanings are covered.</a:t>
            </a:r>
          </a:p>
          <a:p>
            <a:pPr marL="171450" indent="-171450">
              <a:buFont typeface="Arial" panose="020B0604020202020204" pitchFamily="34" charset="0"/>
              <a:buChar char="•"/>
              <a:defRPr/>
            </a:pPr>
            <a:r>
              <a:rPr lang="en-US"/>
              <a:t>The biweekly premiums are listed out for each plan to assist you in comparing each plan. </a:t>
            </a:r>
            <a:endParaRPr lang="en-US">
              <a:cs typeface="Calibri"/>
            </a:endParaRPr>
          </a:p>
          <a:p>
            <a:pPr marL="171450" indent="-171450">
              <a:buFont typeface="Arial" panose="020B0604020202020204" pitchFamily="34" charset="0"/>
              <a:buChar char="•"/>
              <a:defRPr/>
            </a:pPr>
            <a:r>
              <a:rPr lang="en-US"/>
              <a:t>Keep in mind that the Care Plus plan can only be used at Midwest Dental and Dental Associates locations in WI.</a:t>
            </a:r>
            <a:endParaRPr lang="en-US">
              <a:cs typeface="Calibri"/>
            </a:endParaRPr>
          </a:p>
          <a:p>
            <a:pPr marL="171450" indent="-171450">
              <a:buFont typeface="Arial" panose="020B0604020202020204" pitchFamily="34" charset="0"/>
              <a:buChar char="•"/>
              <a:defRPr/>
            </a:pPr>
            <a:endParaRPr lang="en-US">
              <a:cs typeface="Calibri"/>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15</a:t>
            </a:fld>
            <a:endParaRPr lang="en-US"/>
          </a:p>
        </p:txBody>
      </p:sp>
    </p:spTree>
    <p:extLst>
      <p:ext uri="{BB962C8B-B14F-4D97-AF65-F5344CB8AC3E}">
        <p14:creationId xmlns:p14="http://schemas.microsoft.com/office/powerpoint/2010/main" val="22804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discuss our Vision plans. Grande partners with National Vision Administrators to offer two vision plans to Associates. </a:t>
            </a:r>
          </a:p>
        </p:txBody>
      </p:sp>
      <p:sp>
        <p:nvSpPr>
          <p:cNvPr id="4" name="Slide Number Placeholder 3"/>
          <p:cNvSpPr>
            <a:spLocks noGrp="1"/>
          </p:cNvSpPr>
          <p:nvPr>
            <p:ph type="sldNum" sz="quarter" idx="5"/>
          </p:nvPr>
        </p:nvSpPr>
        <p:spPr/>
        <p:txBody>
          <a:bodyPr/>
          <a:lstStyle/>
          <a:p>
            <a:fld id="{7E3FAAC1-3088-4B9F-A437-CF2B3ACC8A2A}" type="slidenum">
              <a:rPr lang="en-US" smtClean="0"/>
              <a:t>16</a:t>
            </a:fld>
            <a:endParaRPr lang="en-US"/>
          </a:p>
        </p:txBody>
      </p:sp>
    </p:spTree>
    <p:extLst>
      <p:ext uri="{BB962C8B-B14F-4D97-AF65-F5344CB8AC3E}">
        <p14:creationId xmlns:p14="http://schemas.microsoft.com/office/powerpoint/2010/main" val="157522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Grande provides you with two vision options: a 12 month plan and a 24 month plan, both powered by National Vision Administrators.</a:t>
            </a:r>
          </a:p>
          <a:p>
            <a:pPr marL="171450" indent="-171450">
              <a:buFont typeface="Arial"/>
              <a:buChar char="•"/>
            </a:pPr>
            <a:r>
              <a:rPr lang="en-US">
                <a:cs typeface="Calibri"/>
              </a:rPr>
              <a:t>The 12 month plan can be enrolled in one year at a time and you can utilize the coverage each year. </a:t>
            </a:r>
          </a:p>
          <a:p>
            <a:pPr marL="171450" indent="-171450">
              <a:buFont typeface="Arial"/>
              <a:buChar char="•"/>
            </a:pPr>
            <a:r>
              <a:rPr lang="en-US">
                <a:cs typeface="Calibri"/>
              </a:rPr>
              <a:t>The 24 month plan allows you to be enrolled in the plan for two years. In addition, you can only utilize the coverage once in that two year period. </a:t>
            </a:r>
            <a:endParaRPr lang="en-US"/>
          </a:p>
          <a:p>
            <a:pPr marL="171450" indent="-171450">
              <a:buFont typeface="Arial" panose="020B0604020202020204" pitchFamily="34" charset="0"/>
              <a:buChar char="•"/>
            </a:pPr>
            <a:r>
              <a:rPr lang="en-US">
                <a:cs typeface="Calibri"/>
              </a:rPr>
              <a:t>Both plans allow you to use the benefit for glasses OR contacts.</a:t>
            </a:r>
          </a:p>
          <a:p>
            <a:pPr marL="171450" indent="-171450">
              <a:buFont typeface="Arial" panose="020B0604020202020204" pitchFamily="34" charset="0"/>
              <a:buChar char="•"/>
            </a:pPr>
            <a:r>
              <a:rPr lang="en-US">
                <a:cs typeface="Calibri"/>
              </a:rPr>
              <a:t>Keep in mind that if you enroll in the medical plan, your eye exam is covered under the medical plan.</a:t>
            </a: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17</a:t>
            </a:fld>
            <a:endParaRPr lang="en-US"/>
          </a:p>
        </p:txBody>
      </p:sp>
    </p:spTree>
    <p:extLst>
      <p:ext uri="{BB962C8B-B14F-4D97-AF65-F5344CB8AC3E}">
        <p14:creationId xmlns:p14="http://schemas.microsoft.com/office/powerpoint/2010/main" val="2953300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the Health Reimbursement Account or HRA, powered by WEX Health. </a:t>
            </a:r>
          </a:p>
        </p:txBody>
      </p:sp>
      <p:sp>
        <p:nvSpPr>
          <p:cNvPr id="4" name="Slide Number Placeholder 3"/>
          <p:cNvSpPr>
            <a:spLocks noGrp="1"/>
          </p:cNvSpPr>
          <p:nvPr>
            <p:ph type="sldNum" sz="quarter" idx="5"/>
          </p:nvPr>
        </p:nvSpPr>
        <p:spPr/>
        <p:txBody>
          <a:bodyPr/>
          <a:lstStyle/>
          <a:p>
            <a:fld id="{7E3FAAC1-3088-4B9F-A437-CF2B3ACC8A2A}" type="slidenum">
              <a:rPr lang="en-US" smtClean="0"/>
              <a:t>18</a:t>
            </a:fld>
            <a:endParaRPr lang="en-US"/>
          </a:p>
        </p:txBody>
      </p:sp>
    </p:spTree>
    <p:extLst>
      <p:ext uri="{BB962C8B-B14F-4D97-AF65-F5344CB8AC3E}">
        <p14:creationId xmlns:p14="http://schemas.microsoft.com/office/powerpoint/2010/main" val="621110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defRPr/>
            </a:pPr>
            <a:r>
              <a:rPr lang="en-US"/>
              <a:t>If you enroll in the PPO medical plan then you will automatically be enrolled into a Health Reimbursement Account (HRA)</a:t>
            </a:r>
            <a:endParaRPr lang="en-US">
              <a:cs typeface="Calibri" panose="020F0502020204030204"/>
            </a:endParaRPr>
          </a:p>
          <a:p>
            <a:pPr marL="628650" lvl="1" indent="-171450">
              <a:buFont typeface="Arial,Sans-Serif"/>
              <a:buChar char="•"/>
              <a:defRPr/>
            </a:pPr>
            <a:r>
              <a:rPr lang="en-US"/>
              <a:t>This is an account that Grande puts money into for you that you can use for medical/dental/vision expenses or other expenses such as over the counter supplies, towards deductibles or coinsurance.</a:t>
            </a:r>
            <a:endParaRPr lang="en-US">
              <a:cs typeface="Calibri" panose="020F0502020204030204"/>
            </a:endParaRPr>
          </a:p>
          <a:p>
            <a:pPr marL="628650" lvl="1" indent="-171450">
              <a:buFont typeface="Arial,Sans-Serif"/>
              <a:buChar char="•"/>
              <a:defRPr/>
            </a:pPr>
            <a:r>
              <a:rPr lang="en-US"/>
              <a:t>If you enroll in Associate only coverage Grande will put in $240 for you to use for the year, if you elect Associate +1 Grande will put in $480 for you and your dependent to use and if you elect Family coverage Grande will put in $720 for you and your family to use for the year.</a:t>
            </a:r>
            <a:endParaRPr lang="en-US">
              <a:cs typeface="Calibri" panose="020F0502020204030204"/>
            </a:endParaRPr>
          </a:p>
          <a:p>
            <a:pPr marL="628650" lvl="1" indent="-171450">
              <a:buFont typeface="Arial,Sans-Serif"/>
              <a:buChar char="•"/>
              <a:defRPr/>
            </a:pPr>
            <a:r>
              <a:rPr lang="en-US"/>
              <a:t>If you do not use up the funds this year, they will roll over into next year and you will receive a new set of funds next year if you select the PPO plan again</a:t>
            </a:r>
            <a:endParaRPr lang="en-US">
              <a:cs typeface="Calibri"/>
            </a:endParaRPr>
          </a:p>
          <a:p>
            <a:pPr marL="628650" lvl="1" indent="-171450">
              <a:buFont typeface="Arial,Sans-Serif"/>
              <a:buChar char="•"/>
              <a:defRPr/>
            </a:pPr>
            <a:r>
              <a:rPr lang="en-US">
                <a:cs typeface="Calibri"/>
              </a:rPr>
              <a:t>If at any point you drop the PPO plan coverage, you will have 90 days to use up the funds in your account </a:t>
            </a:r>
          </a:p>
          <a:p>
            <a:pPr marL="171450" indent="-171450">
              <a:buFont typeface="Arial,Sans-Serif"/>
              <a:buChar char="•"/>
              <a:defRPr/>
            </a:pPr>
            <a:r>
              <a:rPr lang="en-US">
                <a:cs typeface="Calibri"/>
              </a:rPr>
              <a:t>With a HRA, you will receive a debit card but you can also submit a claim reimbursement to WEX. </a:t>
            </a:r>
          </a:p>
          <a:p>
            <a:pPr marL="171450" indent="-171450">
              <a:buFont typeface="Arial,Sans-Serif"/>
              <a:buChar char="•"/>
              <a:defRPr/>
            </a:pPr>
            <a:r>
              <a:rPr lang="en-US">
                <a:cs typeface="Calibri"/>
              </a:rPr>
              <a:t>For some expenses,  you will be required to submit documentation to support your expense. This information will need to be submitted to WEX.</a:t>
            </a:r>
          </a:p>
          <a:p>
            <a:pPr marL="171450" indent="-171450">
              <a:buFont typeface="Arial,Sans-Serif"/>
              <a:buChar char="•"/>
              <a:defRPr/>
            </a:pPr>
            <a:endParaRPr lang="en-US">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19</a:t>
            </a:fld>
            <a:endParaRPr lang="en-US"/>
          </a:p>
        </p:txBody>
      </p:sp>
    </p:spTree>
    <p:extLst>
      <p:ext uri="{BB962C8B-B14F-4D97-AF65-F5344CB8AC3E}">
        <p14:creationId xmlns:p14="http://schemas.microsoft.com/office/powerpoint/2010/main" val="252046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lang="en-US"/>
              <a:t>Grande is committed to offering Associates competitive benefit offerings that support you and your family with their well-being. </a:t>
            </a:r>
          </a:p>
          <a:p>
            <a:pPr marL="171450" indent="-171450">
              <a:buFont typeface="Arial" panose="020B0604020202020204" pitchFamily="34" charset="0"/>
              <a:buChar char="•"/>
              <a:defRPr/>
            </a:pPr>
            <a:r>
              <a:rPr lang="en-US"/>
              <a:t>In today's session, we will go over:</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2025 benefit changes</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Provide an overview of benefit plans</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Review how to enroll in UKG</a:t>
            </a: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Discuss resources and next steps</a:t>
            </a:r>
            <a:endParaRPr lang="en-US">
              <a:cs typeface="Calibri"/>
            </a:endParaRPr>
          </a:p>
          <a:p>
            <a:pPr marR="0" lvl="1" algn="l" defTabSz="914400" rtl="0" eaLnBrk="1" fontAlgn="auto" latinLnBrk="0" hangingPunct="1">
              <a:lnSpc>
                <a:spcPct val="100000"/>
              </a:lnSpc>
              <a:spcBef>
                <a:spcPts val="0"/>
              </a:spcBef>
              <a:spcAft>
                <a:spcPts val="0"/>
              </a:spcAft>
              <a:buClrTx/>
              <a:buSzTx/>
              <a:tabLst/>
              <a:defRPr/>
            </a:pPr>
            <a:endParaRPr lang="en-US">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7E3FAAC1-3088-4B9F-A437-CF2B3ACC8A2A}" type="slidenum">
              <a:rPr lang="en-US" smtClean="0"/>
              <a:t>2</a:t>
            </a:fld>
            <a:endParaRPr lang="en-US"/>
          </a:p>
        </p:txBody>
      </p:sp>
    </p:spTree>
    <p:extLst>
      <p:ext uri="{BB962C8B-B14F-4D97-AF65-F5344CB8AC3E}">
        <p14:creationId xmlns:p14="http://schemas.microsoft.com/office/powerpoint/2010/main" val="3471691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discuss the Health Savings Account or HSA, powered by Optum Bank.</a:t>
            </a: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20</a:t>
            </a:fld>
            <a:endParaRPr lang="en-US"/>
          </a:p>
        </p:txBody>
      </p:sp>
    </p:spTree>
    <p:extLst>
      <p:ext uri="{BB962C8B-B14F-4D97-AF65-F5344CB8AC3E}">
        <p14:creationId xmlns:p14="http://schemas.microsoft.com/office/powerpoint/2010/main" val="2321248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enroll in the HDHP medical plan then you have the option to enroll in an HSA.</a:t>
            </a:r>
          </a:p>
          <a:p>
            <a:pPr marL="628650" lvl="1" indent="-171450">
              <a:buFont typeface="Arial,Sans-Serif"/>
              <a:buChar char="•"/>
            </a:pPr>
            <a:r>
              <a:rPr lang="en-US"/>
              <a:t>An HSA allows you to save pre-tax money for healthcare for now or in the future. </a:t>
            </a:r>
            <a:endParaRPr lang="en-US">
              <a:cs typeface="Calibri"/>
            </a:endParaRPr>
          </a:p>
          <a:p>
            <a:pPr marL="628650" lvl="1" indent="-171450">
              <a:buFont typeface="Arial,Sans-Serif"/>
              <a:buChar char="•"/>
            </a:pPr>
            <a:r>
              <a:rPr lang="en-US">
                <a:cs typeface="Calibri"/>
              </a:rPr>
              <a:t>Funds must be in the HSA account before you can utilize them. </a:t>
            </a:r>
          </a:p>
          <a:p>
            <a:pPr marL="628650" lvl="1" indent="-171450">
              <a:buFont typeface="Arial,Sans-Serif"/>
              <a:buChar char="•"/>
            </a:pPr>
            <a:r>
              <a:rPr lang="en-US">
                <a:cs typeface="Calibri"/>
              </a:rPr>
              <a:t>The HSA can be used on medical, prescription, dental, vision expenses. Any unqualified withdrawals are subject to taxes and penalty.</a:t>
            </a:r>
            <a:endParaRPr lang="en-US"/>
          </a:p>
          <a:p>
            <a:pPr marL="628650" lvl="1" indent="-171450">
              <a:buFont typeface="Arial,Sans-Serif"/>
              <a:buChar char="•"/>
            </a:pPr>
            <a:r>
              <a:rPr lang="en-US">
                <a:cs typeface="Calibri"/>
              </a:rPr>
              <a:t>Grande will contribute funds to your HSA based on your enrollment level on a biweekly basis. </a:t>
            </a:r>
            <a:endParaRPr lang="en-US"/>
          </a:p>
          <a:p>
            <a:pPr lvl="2" indent="-171450">
              <a:buFont typeface="Wingdings"/>
              <a:buChar char="§"/>
            </a:pPr>
            <a:r>
              <a:rPr lang="en-US"/>
              <a:t>If you enroll in Associate only coverage Grande will contribute $500 </a:t>
            </a:r>
            <a:endParaRPr lang="en-US">
              <a:cs typeface="Calibri"/>
            </a:endParaRPr>
          </a:p>
          <a:p>
            <a:pPr lvl="2" indent="-171450">
              <a:buFont typeface="Wingdings"/>
              <a:buChar char="§"/>
            </a:pPr>
            <a:r>
              <a:rPr lang="en-US"/>
              <a:t>If you enroll in Associate + 1 coverage Grande will contribute $750</a:t>
            </a:r>
            <a:endParaRPr lang="en-US">
              <a:cs typeface="Calibri" panose="020F0502020204030204"/>
            </a:endParaRPr>
          </a:p>
          <a:p>
            <a:pPr lvl="2" indent="-171450">
              <a:buFont typeface="Wingdings"/>
              <a:buChar char="§"/>
            </a:pPr>
            <a:r>
              <a:rPr lang="en-US"/>
              <a:t>If you enroll in the Family HDHP plan then Grande will contribute $1,000</a:t>
            </a:r>
            <a:endParaRPr lang="en-US">
              <a:cs typeface="Calibri" panose="020F0502020204030204"/>
            </a:endParaRPr>
          </a:p>
          <a:p>
            <a:pPr lvl="2" indent="-171450">
              <a:buFont typeface="Wingdings"/>
              <a:buChar char="§"/>
            </a:pPr>
            <a:r>
              <a:rPr lang="en-US">
                <a:cs typeface="Calibri" panose="020F0502020204030204"/>
              </a:rPr>
              <a:t>The total contribution will be broken out into each pay period for the year</a:t>
            </a:r>
          </a:p>
          <a:p>
            <a:pPr marL="628650" lvl="1" indent="-171450">
              <a:buFont typeface="Arial,Sans-Serif"/>
              <a:buChar char="•"/>
            </a:pPr>
            <a:r>
              <a:rPr lang="en-US">
                <a:cs typeface="Calibri" panose="020F0502020204030204"/>
              </a:rPr>
              <a:t>In addition to Grande's contribution, you can also contribute to your HSA, up to the IRS maximum. If you would like, you have the option to contribute money into a HSA when enrolling in UKG. If you would like to update your contribution amount throughout the year, you can update this at any time in UKG by submitting a Life Event. </a:t>
            </a:r>
          </a:p>
          <a:p>
            <a:pPr marL="628650" lvl="1" indent="-171450">
              <a:buFont typeface="Arial,Sans-Serif"/>
              <a:buChar char="•"/>
            </a:pPr>
            <a:r>
              <a:rPr lang="en-US">
                <a:cs typeface="Calibri" panose="020F0502020204030204"/>
              </a:rPr>
              <a:t>Make sure you designate beneficiaries on Optum Bank's website.</a:t>
            </a:r>
          </a:p>
          <a:p>
            <a:pPr marL="628650" lvl="1" indent="-171450">
              <a:buFont typeface="Arial,Sans-Serif"/>
              <a:buChar char="•"/>
            </a:pPr>
            <a:endParaRPr lang="en-US">
              <a:cs typeface="Calibri" panose="020F0502020204030204"/>
            </a:endParaRPr>
          </a:p>
          <a:p>
            <a:pPr marL="628650" lvl="1" indent="-171450">
              <a:buFont typeface="Arial,Sans-Serif"/>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21</a:t>
            </a:fld>
            <a:endParaRPr lang="en-US"/>
          </a:p>
        </p:txBody>
      </p:sp>
    </p:spTree>
    <p:extLst>
      <p:ext uri="{BB962C8B-B14F-4D97-AF65-F5344CB8AC3E}">
        <p14:creationId xmlns:p14="http://schemas.microsoft.com/office/powerpoint/2010/main" val="4010686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addition to the HSA features we just discussed, there are also some additional advantages to an HSA:</a:t>
            </a:r>
          </a:p>
          <a:p>
            <a:pPr marL="171450" indent="-171450">
              <a:buFont typeface="Arial"/>
              <a:buChar char="•"/>
            </a:pPr>
            <a:r>
              <a:rPr lang="en-US">
                <a:cs typeface="Calibri"/>
              </a:rPr>
              <a:t>HSA dollars can be carried over from year to year.</a:t>
            </a:r>
          </a:p>
          <a:p>
            <a:pPr marL="171450" indent="-171450">
              <a:buFont typeface="Arial"/>
              <a:buChar char="•"/>
            </a:pPr>
            <a:r>
              <a:rPr lang="en-US">
                <a:cs typeface="Calibri"/>
              </a:rPr>
              <a:t>HSA accounts are portable, meaning the account goes with you if you were to leave Grande.</a:t>
            </a:r>
            <a:endParaRPr lang="en-US"/>
          </a:p>
          <a:p>
            <a:pPr marL="628650" lvl="1" indent="-171450">
              <a:buFont typeface="Arial,Sans-Serif"/>
              <a:buChar char="•"/>
            </a:pPr>
            <a:r>
              <a:rPr lang="en-US"/>
              <a:t>If at any point you drop the HDHP medical plan, you still have your HSA. This is an Associate owned account that stays with you. </a:t>
            </a:r>
            <a:endParaRPr lang="en-US">
              <a:cs typeface="Calibri"/>
            </a:endParaRPr>
          </a:p>
          <a:p>
            <a:pPr marL="171450" indent="-171450">
              <a:buFont typeface="Arial"/>
              <a:buChar char="•"/>
            </a:pPr>
            <a:r>
              <a:rPr lang="en-US">
                <a:cs typeface="Calibri"/>
              </a:rPr>
              <a:t>You can invest your balance which grows tax-free. If you would like to explore investment options, you should work with Optum Bank to do so. </a:t>
            </a:r>
            <a:endParaRPr lang="en-US"/>
          </a:p>
          <a:p>
            <a:pPr marL="171450" indent="-171450">
              <a:buFont typeface="Arial"/>
              <a:buChar char="•"/>
            </a:pPr>
            <a:r>
              <a:rPr lang="en-US">
                <a:cs typeface="Calibri"/>
              </a:rPr>
              <a:t>Lastly, you can make tax-free withdrawals to pay for eligible healthcare expenses. </a:t>
            </a:r>
          </a:p>
          <a:p>
            <a:pPr marL="171450" indent="-171450">
              <a:buFont typeface="Arial"/>
              <a:buChar char="•"/>
            </a:pPr>
            <a:r>
              <a:rPr lang="en-US">
                <a:cs typeface="Calibri"/>
              </a:rPr>
              <a:t>Overall, the HSA is a triple-tax advantaged account that allows you to contribute tax-free, invest  your balance and grow tax-free and make tax-free withdrawals for eligible expenses.</a:t>
            </a:r>
          </a:p>
          <a:p>
            <a:pPr marL="628650" lvl="1" indent="-171450">
              <a:buFont typeface="Courier New"/>
              <a:buChar char="o"/>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22</a:t>
            </a:fld>
            <a:endParaRPr lang="en-US"/>
          </a:p>
        </p:txBody>
      </p:sp>
    </p:spTree>
    <p:extLst>
      <p:ext uri="{BB962C8B-B14F-4D97-AF65-F5344CB8AC3E}">
        <p14:creationId xmlns:p14="http://schemas.microsoft.com/office/powerpoint/2010/main" val="721089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Next, let's discuss Flexible Spending Accounts or FSAs, powered by WEX. Grande offers you with 3 different types of FSAs. </a:t>
            </a:r>
            <a:endParaRPr lang="en-US"/>
          </a:p>
          <a:p>
            <a:pPr marL="628650" lvl="1" indent="-171450">
              <a:buFont typeface="Arial"/>
              <a:buChar char="•"/>
            </a:pPr>
            <a:r>
              <a:rPr lang="en-US">
                <a:cs typeface="Calibri"/>
              </a:rPr>
              <a:t>A Health FSA </a:t>
            </a:r>
          </a:p>
          <a:p>
            <a:pPr marL="628650" lvl="1" indent="-171450">
              <a:buFont typeface="Arial"/>
              <a:buChar char="•"/>
            </a:pPr>
            <a:r>
              <a:rPr lang="en-US">
                <a:cs typeface="Calibri"/>
              </a:rPr>
              <a:t>A Limited Purpose FSA </a:t>
            </a:r>
          </a:p>
          <a:p>
            <a:pPr marL="628650" lvl="1" indent="-171450">
              <a:buFont typeface="Arial"/>
              <a:buChar char="•"/>
            </a:pPr>
            <a:r>
              <a:rPr lang="en-US">
                <a:cs typeface="Calibri"/>
              </a:rPr>
              <a:t>And a Dependent Care FSA </a:t>
            </a:r>
          </a:p>
          <a:p>
            <a:pPr indent="-171450">
              <a:buFont typeface="Arial"/>
              <a:buChar char="•"/>
            </a:pPr>
            <a:r>
              <a:rPr lang="en-US"/>
              <a:t>All 3 types allow you to save money from your paycheck, pre-tax, to be used for eligible expenses. We will break these down on the next few slides.</a:t>
            </a: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23</a:t>
            </a:fld>
            <a:endParaRPr lang="en-US"/>
          </a:p>
        </p:txBody>
      </p:sp>
    </p:spTree>
    <p:extLst>
      <p:ext uri="{BB962C8B-B14F-4D97-AF65-F5344CB8AC3E}">
        <p14:creationId xmlns:p14="http://schemas.microsoft.com/office/powerpoint/2010/main" val="1261115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Starting with the Health FSA, this account can be used for eligible medical, prescription, dental, and vision expenses. </a:t>
            </a:r>
          </a:p>
          <a:p>
            <a:pPr marL="171450" indent="-171450">
              <a:buFont typeface="Arial"/>
              <a:buChar char="•"/>
            </a:pPr>
            <a:r>
              <a:rPr lang="en-US">
                <a:cs typeface="Calibri"/>
              </a:rPr>
              <a:t>The most you can contribute to your Health FSA for the year is $3200, but this amount may increase for 2025 when the IRS releases the new limits</a:t>
            </a:r>
          </a:p>
          <a:p>
            <a:pPr marL="171450" indent="-171450">
              <a:buFont typeface="Arial"/>
              <a:buChar char="•"/>
            </a:pPr>
            <a:r>
              <a:rPr lang="en-US">
                <a:cs typeface="Calibri"/>
              </a:rPr>
              <a:t>An FSA is a 'use it or lose it' account</a:t>
            </a:r>
          </a:p>
          <a:p>
            <a:pPr marL="628650" lvl="1" indent="-171450">
              <a:buFont typeface="Courier New"/>
              <a:buChar char="o"/>
            </a:pPr>
            <a:r>
              <a:rPr lang="en-US">
                <a:cs typeface="Calibri"/>
              </a:rPr>
              <a:t>You can carry over up to $640 of unused funds into the following year, but again, this amount is subject to change for 2025.</a:t>
            </a:r>
          </a:p>
          <a:p>
            <a:pPr marL="628650" lvl="1" indent="-171450">
              <a:buFont typeface="Courier New"/>
              <a:buChar char="o"/>
            </a:pPr>
            <a:r>
              <a:rPr lang="en-US">
                <a:cs typeface="Calibri"/>
              </a:rPr>
              <a:t>Any unused funds above $640 left in the account at the end of the year will be forfeited</a:t>
            </a:r>
          </a:p>
          <a:p>
            <a:pPr marL="171450" indent="-171450">
              <a:buFont typeface="Arial"/>
              <a:buChar char="•"/>
            </a:pPr>
            <a:r>
              <a:rPr lang="en-US">
                <a:cs typeface="Calibri"/>
              </a:rPr>
              <a:t>You can only enroll in a Health FSA if you are NOT enrolled in a HDHP. This would be through Grande or another employer, such as coverage through a spouse or parent.</a:t>
            </a:r>
          </a:p>
          <a:p>
            <a:pPr marL="171450" indent="-171450">
              <a:buFont typeface="Arial"/>
              <a:buChar char="•"/>
            </a:pPr>
            <a:endParaRPr lang="en-US">
              <a:cs typeface="Calibri"/>
            </a:endParaRPr>
          </a:p>
          <a:p>
            <a:pPr marL="171450" indent="-171450">
              <a:buFont typeface="Arial"/>
              <a:buChar char="•"/>
            </a:pPr>
            <a:endParaRPr lang="en-US">
              <a:cs typeface="Calibri"/>
            </a:endParaRPr>
          </a:p>
          <a:p>
            <a:r>
              <a:rPr lang="en-US">
                <a:cs typeface="Calibri"/>
              </a:rPr>
              <a:t>Next, let's discuss the Limited Purpose FSA. This account can be used for eligible dental and vision expenses only. </a:t>
            </a:r>
          </a:p>
          <a:p>
            <a:pPr marL="171450" indent="-171450">
              <a:buFont typeface="Arial"/>
              <a:buChar char="•"/>
            </a:pPr>
            <a:r>
              <a:rPr lang="en-US">
                <a:cs typeface="Calibri"/>
              </a:rPr>
              <a:t>The IRS limit is the same as the Health FSA, or set at $3200, but is subject to change for 2025. </a:t>
            </a:r>
          </a:p>
          <a:p>
            <a:pPr marL="628650" lvl="1" indent="-171450">
              <a:buFont typeface="Courier New"/>
              <a:buChar char="o"/>
            </a:pPr>
            <a:r>
              <a:rPr lang="en-US">
                <a:cs typeface="Calibri"/>
              </a:rPr>
              <a:t>It is also a 'use it or lose it' so you can carry up to $640 over into the following year, subject to change for 2025. </a:t>
            </a:r>
          </a:p>
          <a:p>
            <a:pPr marL="628650" lvl="1" indent="-171450">
              <a:buFont typeface="Courier New"/>
              <a:buChar char="o"/>
            </a:pPr>
            <a:r>
              <a:rPr lang="en-US">
                <a:cs typeface="Calibri"/>
              </a:rPr>
              <a:t>Any unused funds above $640 at the end of the year will be forfeited</a:t>
            </a:r>
          </a:p>
          <a:p>
            <a:pPr marL="171450" indent="-171450">
              <a:buFont typeface="Arial"/>
              <a:buChar char="•"/>
            </a:pPr>
            <a:r>
              <a:rPr lang="en-US">
                <a:cs typeface="Calibri"/>
              </a:rPr>
              <a:t>You can ONLY enroll in the Limited Purpose FSA if you are enrolled in an HDHP.</a:t>
            </a: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24</a:t>
            </a:fld>
            <a:endParaRPr lang="en-US"/>
          </a:p>
        </p:txBody>
      </p:sp>
    </p:spTree>
    <p:extLst>
      <p:ext uri="{BB962C8B-B14F-4D97-AF65-F5344CB8AC3E}">
        <p14:creationId xmlns:p14="http://schemas.microsoft.com/office/powerpoint/2010/main" val="2743630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Lastly, Grande offers a Dependent Care FSA, which can be used for eligible childcare expenses or expenses incurred for the care of an incapacitated spouse/domestic partner or parent</a:t>
            </a:r>
          </a:p>
          <a:p>
            <a:pPr marL="171450" indent="-171450">
              <a:buFont typeface="Arial"/>
              <a:buChar char="•"/>
            </a:pPr>
            <a:r>
              <a:rPr lang="en-US">
                <a:cs typeface="Calibri"/>
              </a:rPr>
              <a:t>The most you can contribute is $5,000 for the year</a:t>
            </a:r>
          </a:p>
          <a:p>
            <a:pPr marL="171450" indent="-171450">
              <a:buFont typeface="Arial"/>
              <a:buChar char="•"/>
            </a:pPr>
            <a:r>
              <a:rPr lang="en-US">
                <a:cs typeface="Calibri"/>
              </a:rPr>
              <a:t>The Dependent Care FSA is also a 'use it or lose it' account.</a:t>
            </a:r>
          </a:p>
          <a:p>
            <a:pPr marL="628650" lvl="1" indent="-171450">
              <a:buFont typeface="Courier New"/>
              <a:buChar char="o"/>
            </a:pPr>
            <a:r>
              <a:rPr lang="en-US">
                <a:cs typeface="Calibri"/>
              </a:rPr>
              <a:t>Any unused funds at the end of the year will be forfeited. No balance carries over.</a:t>
            </a:r>
          </a:p>
        </p:txBody>
      </p:sp>
      <p:sp>
        <p:nvSpPr>
          <p:cNvPr id="4" name="Slide Number Placeholder 3"/>
          <p:cNvSpPr>
            <a:spLocks noGrp="1"/>
          </p:cNvSpPr>
          <p:nvPr>
            <p:ph type="sldNum" sz="quarter" idx="5"/>
          </p:nvPr>
        </p:nvSpPr>
        <p:spPr/>
        <p:txBody>
          <a:bodyPr/>
          <a:lstStyle/>
          <a:p>
            <a:fld id="{7E3FAAC1-3088-4B9F-A437-CF2B3ACC8A2A}" type="slidenum">
              <a:rPr lang="en-US" smtClean="0"/>
              <a:t>25</a:t>
            </a:fld>
            <a:endParaRPr lang="en-US"/>
          </a:p>
        </p:txBody>
      </p:sp>
    </p:spTree>
    <p:extLst>
      <p:ext uri="{BB962C8B-B14F-4D97-AF65-F5344CB8AC3E}">
        <p14:creationId xmlns:p14="http://schemas.microsoft.com/office/powerpoint/2010/main" val="4033907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few reminders to keep in mind about FSAs:</a:t>
            </a:r>
          </a:p>
          <a:p>
            <a:pPr marL="171450" indent="-171450">
              <a:buFont typeface="Arial,Sans-Serif"/>
              <a:buChar char="•"/>
            </a:pPr>
            <a:r>
              <a:rPr lang="en-US"/>
              <a:t>You cannot change your contributions throughout the year</a:t>
            </a:r>
          </a:p>
          <a:p>
            <a:pPr marL="171450" indent="-171450">
              <a:buFont typeface="Arial,Sans-Serif"/>
              <a:buChar char="•"/>
            </a:pPr>
            <a:r>
              <a:rPr lang="en-US"/>
              <a:t>To use your funds, you can pay out of pocket for your eligible expenses and submit a claim either online or through the mobile app OR you can use your WEX debit card that you'll receive in the mail. The debit card cannot be used for the Dependent Care FSA.</a:t>
            </a:r>
          </a:p>
          <a:p>
            <a:pPr marL="171450" indent="-171450">
              <a:buFont typeface="Arial,Sans-Serif"/>
              <a:buChar char="•"/>
            </a:pPr>
            <a:r>
              <a:rPr lang="en-US"/>
              <a:t>Next, make sure you save your receipts! Supporting documentation may be required. WEX will often come back and ask for documentation such as receipts or an Explanation of Benefits to ensure you are using the funds for eligible expenses.</a:t>
            </a:r>
          </a:p>
          <a:p>
            <a:pPr marL="171450" indent="-171450">
              <a:buFont typeface="Arial,Sans-Serif"/>
              <a:buChar char="•"/>
            </a:pPr>
            <a:r>
              <a:rPr lang="en-US"/>
              <a:t>If you are unable to provide the necessary documentation, your claims may be denied.</a:t>
            </a:r>
          </a:p>
          <a:p>
            <a:pPr marL="171450" indent="-1714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26</a:t>
            </a:fld>
            <a:endParaRPr lang="en-US"/>
          </a:p>
        </p:txBody>
      </p:sp>
    </p:spTree>
    <p:extLst>
      <p:ext uri="{BB962C8B-B14F-4D97-AF65-F5344CB8AC3E}">
        <p14:creationId xmlns:p14="http://schemas.microsoft.com/office/powerpoint/2010/main" val="3864389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discuss Grande's 401k plan, also referred to as Grande Associates Asset Accumulation Plan or GAAAP, which is powered by Empower. </a:t>
            </a:r>
          </a:p>
        </p:txBody>
      </p:sp>
      <p:sp>
        <p:nvSpPr>
          <p:cNvPr id="4" name="Slide Number Placeholder 3"/>
          <p:cNvSpPr>
            <a:spLocks noGrp="1"/>
          </p:cNvSpPr>
          <p:nvPr>
            <p:ph type="sldNum" sz="quarter" idx="5"/>
          </p:nvPr>
        </p:nvSpPr>
        <p:spPr/>
        <p:txBody>
          <a:bodyPr/>
          <a:lstStyle/>
          <a:p>
            <a:fld id="{7E3FAAC1-3088-4B9F-A437-CF2B3ACC8A2A}" type="slidenum">
              <a:rPr lang="en-US" smtClean="0"/>
              <a:t>27</a:t>
            </a:fld>
            <a:endParaRPr lang="en-US"/>
          </a:p>
        </p:txBody>
      </p:sp>
    </p:spTree>
    <p:extLst>
      <p:ext uri="{BB962C8B-B14F-4D97-AF65-F5344CB8AC3E}">
        <p14:creationId xmlns:p14="http://schemas.microsoft.com/office/powerpoint/2010/main" val="1702247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401k or GAAAP allows Associates to contribute up to 75% of their eligible pay, up to the IRS limit of $23,000 which is subject to change for 2025</a:t>
            </a:r>
            <a:endParaRPr lang="en-US"/>
          </a:p>
          <a:p>
            <a:pPr marL="171450" indent="-171450">
              <a:buFont typeface="Arial"/>
              <a:buChar char="•"/>
            </a:pPr>
            <a:r>
              <a:rPr lang="en-US">
                <a:cs typeface="Calibri"/>
              </a:rPr>
              <a:t>Grande will match Associate contributions at 50% on every dollar, up to 5%</a:t>
            </a:r>
          </a:p>
          <a:p>
            <a:pPr marL="171450" indent="-171450">
              <a:buFont typeface="Arial"/>
              <a:buChar char="•"/>
            </a:pPr>
            <a:r>
              <a:rPr lang="en-US">
                <a:cs typeface="Calibri"/>
              </a:rPr>
              <a:t>For Associates over the age of 50 you can utilize the catch up contribution of up to $7,500</a:t>
            </a:r>
          </a:p>
          <a:p>
            <a:pPr marL="171450" indent="-171450">
              <a:buFont typeface="Arial"/>
              <a:buChar char="•"/>
            </a:pPr>
            <a:r>
              <a:rPr lang="en-US">
                <a:cs typeface="Calibri"/>
              </a:rPr>
              <a:t>To change your contributions or investment options, log into Empower. Be sure to review your beneficiary designations as this information does not pull over from UKG. </a:t>
            </a:r>
          </a:p>
          <a:p>
            <a:pPr marL="171450" indent="-171450">
              <a:buFont typeface="Arial"/>
              <a:buChar char="•"/>
            </a:pPr>
            <a:r>
              <a:rPr lang="en-US">
                <a:cs typeface="Calibri"/>
              </a:rPr>
              <a:t>In addition, Grande partners with Marsh </a:t>
            </a:r>
            <a:r>
              <a:rPr lang="en-US" err="1">
                <a:cs typeface="Calibri"/>
              </a:rPr>
              <a:t>McLennon</a:t>
            </a:r>
            <a:r>
              <a:rPr lang="en-US">
                <a:cs typeface="Calibri"/>
              </a:rPr>
              <a:t> Agency or MMA as our retirement advisor. Reach out to MMA to receive assistance with savings rates, investments, retirement readiness and more! Scan the QR code on this screen to view videos, webinars and other resources MMA has to offer.</a:t>
            </a:r>
          </a:p>
        </p:txBody>
      </p:sp>
      <p:sp>
        <p:nvSpPr>
          <p:cNvPr id="4" name="Slide Number Placeholder 3"/>
          <p:cNvSpPr>
            <a:spLocks noGrp="1"/>
          </p:cNvSpPr>
          <p:nvPr>
            <p:ph type="sldNum" sz="quarter" idx="5"/>
          </p:nvPr>
        </p:nvSpPr>
        <p:spPr/>
        <p:txBody>
          <a:bodyPr/>
          <a:lstStyle/>
          <a:p>
            <a:fld id="{7E3FAAC1-3088-4B9F-A437-CF2B3ACC8A2A}" type="slidenum">
              <a:rPr lang="en-US" smtClean="0"/>
              <a:t>28</a:t>
            </a:fld>
            <a:endParaRPr lang="en-US"/>
          </a:p>
        </p:txBody>
      </p:sp>
    </p:spTree>
    <p:extLst>
      <p:ext uri="{BB962C8B-B14F-4D97-AF65-F5344CB8AC3E}">
        <p14:creationId xmlns:p14="http://schemas.microsoft.com/office/powerpoint/2010/main" val="4240231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Life Insurance can provide benefits to help reduce financial stress for family members if you were to pass away during your working years. To help support Grande families, Grande partners with Reliance Matrix to provide Life Insurance and Accidental Death and Dismemberment or AD&amp;D insurance. </a:t>
            </a:r>
          </a:p>
        </p:txBody>
      </p:sp>
      <p:sp>
        <p:nvSpPr>
          <p:cNvPr id="4" name="Slide Number Placeholder 3"/>
          <p:cNvSpPr>
            <a:spLocks noGrp="1"/>
          </p:cNvSpPr>
          <p:nvPr>
            <p:ph type="sldNum" sz="quarter" idx="5"/>
          </p:nvPr>
        </p:nvSpPr>
        <p:spPr/>
        <p:txBody>
          <a:bodyPr/>
          <a:lstStyle/>
          <a:p>
            <a:fld id="{7E3FAAC1-3088-4B9F-A437-CF2B3ACC8A2A}" type="slidenum">
              <a:rPr lang="en-US" smtClean="0"/>
              <a:t>29</a:t>
            </a:fld>
            <a:endParaRPr lang="en-US"/>
          </a:p>
        </p:txBody>
      </p:sp>
    </p:spTree>
    <p:extLst>
      <p:ext uri="{BB962C8B-B14F-4D97-AF65-F5344CB8AC3E}">
        <p14:creationId xmlns:p14="http://schemas.microsoft.com/office/powerpoint/2010/main" val="319350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get started, let's review what are the big changes for 2025. Earlier this year, we conducted a benefits survey and received valuable feedback. Based on the feedback, it helped the Benefits Team determine what Associates and their families are asking for, as a result, we will be making the following changes: </a:t>
            </a:r>
          </a:p>
          <a:p>
            <a:pPr marL="171450" indent="-171450">
              <a:buFont typeface="Arial"/>
              <a:buChar char="•"/>
            </a:pPr>
            <a:r>
              <a:rPr lang="en-US">
                <a:cs typeface="Calibri"/>
              </a:rPr>
              <a:t>Adding an additional medical plan option which is a High Deductible Health Plan (HDHP) which also incorporates the introduction of a Health Savings Account (HSA) </a:t>
            </a:r>
          </a:p>
          <a:p>
            <a:pPr marL="171450" indent="-171450">
              <a:buFont typeface="Arial"/>
              <a:buChar char="•"/>
            </a:pPr>
            <a:r>
              <a:rPr lang="en-US">
                <a:cs typeface="Calibri"/>
              </a:rPr>
              <a:t>There is a consolidation of medical networks</a:t>
            </a:r>
          </a:p>
          <a:p>
            <a:pPr marL="171450" indent="-171450">
              <a:buFont typeface="Arial"/>
              <a:buChar char="•"/>
            </a:pPr>
            <a:r>
              <a:rPr lang="en-US">
                <a:cs typeface="Calibri"/>
              </a:rPr>
              <a:t>In addition to adding a HDHP, we will be adding a Limited Purpose Flexible Spending Account</a:t>
            </a:r>
          </a:p>
          <a:p>
            <a:pPr marL="171450" indent="-171450">
              <a:buFont typeface="Arial"/>
              <a:buChar char="•"/>
            </a:pPr>
            <a:r>
              <a:rPr lang="en-US">
                <a:cs typeface="Calibri"/>
              </a:rPr>
              <a:t>Lastly, we will introduce UMR Plan Advisor to assist with personalized care when you contact UMR</a:t>
            </a:r>
          </a:p>
          <a:p>
            <a:pPr marL="171450" indent="-171450">
              <a:buFont typeface="Arial"/>
              <a:buChar char="•"/>
            </a:pPr>
            <a:endParaRPr lang="en-US">
              <a:cs typeface="Calibri"/>
            </a:endParaRPr>
          </a:p>
          <a:p>
            <a:endParaRPr lang="en-US">
              <a:cs typeface="Calibri"/>
            </a:endParaRPr>
          </a:p>
          <a:p>
            <a:r>
              <a:rPr lang="en-US">
                <a:cs typeface="Calibri"/>
              </a:rPr>
              <a:t> </a:t>
            </a:r>
          </a:p>
        </p:txBody>
      </p:sp>
      <p:sp>
        <p:nvSpPr>
          <p:cNvPr id="4" name="Slide Number Placeholder 3"/>
          <p:cNvSpPr>
            <a:spLocks noGrp="1"/>
          </p:cNvSpPr>
          <p:nvPr>
            <p:ph type="sldNum" sz="quarter" idx="5"/>
          </p:nvPr>
        </p:nvSpPr>
        <p:spPr/>
        <p:txBody>
          <a:bodyPr/>
          <a:lstStyle/>
          <a:p>
            <a:fld id="{7E3FAAC1-3088-4B9F-A437-CF2B3ACC8A2A}" type="slidenum">
              <a:rPr lang="en-US" smtClean="0"/>
              <a:t>3</a:t>
            </a:fld>
            <a:endParaRPr lang="en-US"/>
          </a:p>
        </p:txBody>
      </p:sp>
    </p:spTree>
    <p:extLst>
      <p:ext uri="{BB962C8B-B14F-4D97-AF65-F5344CB8AC3E}">
        <p14:creationId xmlns:p14="http://schemas.microsoft.com/office/powerpoint/2010/main" val="816082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prstClr val="black"/>
                </a:solidFill>
              </a:rPr>
              <a:t>First, Grande provides Basic Life Insurance and AD&amp;D coverage to you, at no cost to Associates.</a:t>
            </a:r>
            <a:endParaRPr lang="en-US"/>
          </a:p>
          <a:p>
            <a:pPr marL="171450" indent="-171450" defTabSz="931774">
              <a:buFont typeface="Arial" panose="020B0604020202020204" pitchFamily="34" charset="0"/>
              <a:buChar char="•"/>
              <a:defRPr/>
            </a:pPr>
            <a:r>
              <a:rPr lang="en-US">
                <a:solidFill>
                  <a:prstClr val="black"/>
                </a:solidFill>
              </a:rPr>
              <a:t>The coverage is 1 times your annual earnings up to $150,000 worth of coverage</a:t>
            </a:r>
            <a:endParaRPr lang="en-US">
              <a:solidFill>
                <a:prstClr val="black"/>
              </a:solidFill>
              <a:cs typeface="Calibri"/>
            </a:endParaRPr>
          </a:p>
          <a:p>
            <a:pPr marL="171450" indent="-171450" defTabSz="931774">
              <a:buFont typeface="Arial" panose="020B0604020202020204" pitchFamily="34" charset="0"/>
              <a:buChar char="•"/>
              <a:defRPr/>
            </a:pPr>
            <a:endParaRPr lang="en-US">
              <a:cs typeface="Calibri" panose="020F0502020204030204"/>
            </a:endParaRPr>
          </a:p>
          <a:p>
            <a:pPr defTabSz="931774">
              <a:defRPr/>
            </a:pPr>
            <a:r>
              <a:rPr lang="en-US">
                <a:cs typeface="Calibri" panose="020F0502020204030204"/>
              </a:rPr>
              <a:t>Associates also have the option to enroll in additional supplemental life insurance coverage for themselves and their families. Supplemental life insurance coverage is Associate paid.</a:t>
            </a:r>
            <a:endParaRPr lang="en-US" baseline="0">
              <a:cs typeface="Calibri"/>
            </a:endParaRPr>
          </a:p>
          <a:p>
            <a:pPr marL="171450" indent="-171450" defTabSz="931774">
              <a:buFont typeface="Arial"/>
              <a:buChar char="•"/>
              <a:defRPr/>
            </a:pPr>
            <a:endParaRPr lang="en-US">
              <a:cs typeface="Calibri" panose="020F0502020204030204"/>
            </a:endParaRPr>
          </a:p>
          <a:p>
            <a:pPr defTabSz="931774">
              <a:defRPr/>
            </a:pPr>
            <a:r>
              <a:rPr lang="en-US">
                <a:cs typeface="Calibri" panose="020F0502020204030204"/>
              </a:rPr>
              <a:t>We will first discuss Associate supplemental life insurance. </a:t>
            </a:r>
          </a:p>
          <a:p>
            <a:pPr marL="171450" indent="-171450" defTabSz="931774">
              <a:buFont typeface="Arial"/>
              <a:buChar char="•"/>
              <a:defRPr/>
            </a:pPr>
            <a:r>
              <a:rPr lang="en-US">
                <a:cs typeface="Calibri" panose="020F0502020204030204"/>
              </a:rPr>
              <a:t>If you don't currently have coverage, you can elect up to $50,000 without evidence of insurability</a:t>
            </a:r>
          </a:p>
          <a:p>
            <a:pPr marL="171450" indent="-171450" defTabSz="931774">
              <a:buFont typeface="Arial"/>
              <a:buChar char="•"/>
              <a:defRPr/>
            </a:pPr>
            <a:r>
              <a:rPr lang="en-US">
                <a:cs typeface="Calibri" panose="020F0502020204030204"/>
              </a:rPr>
              <a:t>If you do currently have coverage, you can increase your election by up $50,000, up to the guarantee issue amount of $200,000. Any election above $200,000 would require evidence of insurability.</a:t>
            </a:r>
          </a:p>
          <a:p>
            <a:pPr defTabSz="931774">
              <a:defRPr/>
            </a:pPr>
            <a:endParaRPr lang="en-US">
              <a:cs typeface="Calibri" panose="020F0502020204030204"/>
            </a:endParaRPr>
          </a:p>
          <a:p>
            <a:pPr defTabSz="931774">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30</a:t>
            </a:fld>
            <a:endParaRPr lang="en-US"/>
          </a:p>
        </p:txBody>
      </p:sp>
    </p:spTree>
    <p:extLst>
      <p:ext uri="{BB962C8B-B14F-4D97-AF65-F5344CB8AC3E}">
        <p14:creationId xmlns:p14="http://schemas.microsoft.com/office/powerpoint/2010/main" val="347174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prstClr val="black"/>
                </a:solidFill>
                <a:latin typeface="Corbel"/>
              </a:rPr>
              <a:t>In addition to Associate supplemental life insurance, you may also elect supplemental coverage for your spouse/domestic partner or your children. For both of these coverages, you must be enrolled in coverage yourself. So if you are not enrolled in Associate supplemental life insurance, you can't enroll in spousal or dependent life insurance coverage. Specific rates for each coverage level can be viewed in UKG when you are enrolling.</a:t>
            </a:r>
            <a:endParaRPr lang="en-US" sz="1200">
              <a:solidFill>
                <a:prstClr val="black"/>
              </a:solidFill>
              <a:latin typeface="Corbel" panose="020B0503020204020204" pitchFamily="34" charset="0"/>
            </a:endParaRPr>
          </a:p>
          <a:p>
            <a:pPr defTabSz="931774">
              <a:defRPr/>
            </a:pPr>
            <a:endParaRPr lang="en-US">
              <a:latin typeface="Corbel"/>
            </a:endParaRPr>
          </a:p>
          <a:p>
            <a:pPr defTabSz="931774">
              <a:defRPr/>
            </a:pPr>
            <a:r>
              <a:rPr lang="en-US">
                <a:cs typeface="Calibri"/>
              </a:rPr>
              <a:t>For spousal supplemental life insurance you are able to elect supplemental coverage for your spouse or domestic partner.</a:t>
            </a:r>
          </a:p>
          <a:p>
            <a:pPr marL="285750" indent="-285750" defTabSz="931774">
              <a:buFont typeface="Arial"/>
              <a:buChar char="•"/>
              <a:defRPr/>
            </a:pPr>
            <a:r>
              <a:rPr lang="en-US">
                <a:cs typeface="Calibri"/>
              </a:rPr>
              <a:t>If you are not currently enrolled in spousal supplemental life insurance, you can elect up to $10,000 without evidence of insurability</a:t>
            </a:r>
          </a:p>
          <a:p>
            <a:pPr marL="285750" indent="-285750" defTabSz="931774">
              <a:buFont typeface="Arial"/>
              <a:buChar char="•"/>
              <a:defRPr/>
            </a:pPr>
            <a:r>
              <a:rPr lang="en-US">
                <a:cs typeface="Calibri"/>
              </a:rPr>
              <a:t>If you do currently have coverage, you can increase your election by up to $10,000, up to the guarantee issue amount of $75,000. Any election above $75,000 would require evidence of insurability. </a:t>
            </a:r>
          </a:p>
          <a:p>
            <a:pPr defTabSz="931774">
              <a:defRPr/>
            </a:pPr>
            <a:endParaRPr lang="en-US">
              <a:cs typeface="Calibri"/>
            </a:endParaRPr>
          </a:p>
          <a:p>
            <a:pPr defTabSz="931774">
              <a:defRPr/>
            </a:pPr>
            <a:r>
              <a:rPr lang="en-US">
                <a:cs typeface="Calibri"/>
              </a:rPr>
              <a:t>Lastly, we offer dependent supplemental life insurance which provides coverage for your dependent children.</a:t>
            </a:r>
          </a:p>
          <a:p>
            <a:pPr marL="285750" indent="-285750" defTabSz="931774">
              <a:buFont typeface="Arial"/>
              <a:buChar char="•"/>
              <a:defRPr/>
            </a:pPr>
            <a:r>
              <a:rPr lang="en-US">
                <a:cs typeface="Calibri"/>
              </a:rPr>
              <a:t>Evidence of insurability is not required and the coverage level is $10,000 for all enrolled dependents.</a:t>
            </a:r>
          </a:p>
          <a:p>
            <a:pPr defTabSz="931774">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31</a:t>
            </a:fld>
            <a:endParaRPr lang="en-US"/>
          </a:p>
        </p:txBody>
      </p:sp>
    </p:spTree>
    <p:extLst>
      <p:ext uri="{BB962C8B-B14F-4D97-AF65-F5344CB8AC3E}">
        <p14:creationId xmlns:p14="http://schemas.microsoft.com/office/powerpoint/2010/main" val="4129611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prstClr val="black"/>
                </a:solidFill>
                <a:cs typeface="Calibri" panose="020F0502020204030204"/>
              </a:rPr>
              <a:t>In addition to the basic AD&amp;D coverage provided by Grande, Associates can also enroll in supplemental coverage for themselves and their family. Similar to supplemental life insurance coverage, these are Associate paid.</a:t>
            </a:r>
          </a:p>
          <a:p>
            <a:pPr defTabSz="931774">
              <a:defRPr/>
            </a:pPr>
            <a:endParaRPr lang="en-US">
              <a:solidFill>
                <a:prstClr val="black"/>
              </a:solidFill>
              <a:cs typeface="Calibri" panose="020F0502020204030204"/>
            </a:endParaRPr>
          </a:p>
          <a:p>
            <a:pPr defTabSz="931774">
              <a:defRPr/>
            </a:pPr>
            <a:r>
              <a:rPr lang="en-US">
                <a:solidFill>
                  <a:prstClr val="black"/>
                </a:solidFill>
                <a:latin typeface="Calibri" panose="020F0502020204030204"/>
                <a:cs typeface="Calibri" panose="020F0502020204030204"/>
              </a:rPr>
              <a:t>First, Associate supplemental AD&amp;D allows you to </a:t>
            </a:r>
            <a:r>
              <a:rPr lang="en-US">
                <a:latin typeface="Calibri" panose="020F0502020204030204"/>
                <a:cs typeface="Calibri" panose="020F0502020204030204"/>
              </a:rPr>
              <a:t>enroll in coverage of a minimum of $10,000 and up to $500,000, not to exceed 10 times your annual earnings. </a:t>
            </a:r>
          </a:p>
          <a:p>
            <a:pPr marL="285750" indent="-285750" defTabSz="931774">
              <a:buFont typeface="Arial"/>
              <a:buChar char="•"/>
              <a:defRPr/>
            </a:pPr>
            <a:endParaRPr lang="en-US">
              <a:latin typeface="Calibri" panose="020F0502020204030204"/>
              <a:cs typeface="Calibri" panose="020F0502020204030204"/>
            </a:endParaRPr>
          </a:p>
          <a:p>
            <a:pPr defTabSz="931774">
              <a:defRPr/>
            </a:pPr>
            <a:r>
              <a:rPr lang="en-US">
                <a:latin typeface="Calibri" panose="020F0502020204030204"/>
                <a:cs typeface="Calibri" panose="020F0502020204030204"/>
              </a:rPr>
              <a:t>Or Associate can also add their families to the plan and this would provide coverage for the Associate, spouse/domestic partner and children.</a:t>
            </a:r>
          </a:p>
          <a:p>
            <a:pPr defTabSz="931774">
              <a:defRP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32</a:t>
            </a:fld>
            <a:endParaRPr lang="en-US"/>
          </a:p>
        </p:txBody>
      </p:sp>
    </p:spTree>
    <p:extLst>
      <p:ext uri="{BB962C8B-B14F-4D97-AF65-F5344CB8AC3E}">
        <p14:creationId xmlns:p14="http://schemas.microsoft.com/office/powerpoint/2010/main" val="1868084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variety of Voluntary Benefits Associates can choose to enroll in. Associates are able to elect coverage for Accident Plan, Critical Illness Plan, Identity Protection Insurance or Legal Insurance. </a:t>
            </a:r>
          </a:p>
        </p:txBody>
      </p:sp>
      <p:sp>
        <p:nvSpPr>
          <p:cNvPr id="4" name="Slide Number Placeholder 3"/>
          <p:cNvSpPr>
            <a:spLocks noGrp="1"/>
          </p:cNvSpPr>
          <p:nvPr>
            <p:ph type="sldNum" sz="quarter" idx="5"/>
          </p:nvPr>
        </p:nvSpPr>
        <p:spPr/>
        <p:txBody>
          <a:bodyPr/>
          <a:lstStyle/>
          <a:p>
            <a:fld id="{7E3FAAC1-3088-4B9F-A437-CF2B3ACC8A2A}" type="slidenum">
              <a:rPr lang="en-US" smtClean="0"/>
              <a:t>33</a:t>
            </a:fld>
            <a:endParaRPr lang="en-US"/>
          </a:p>
        </p:txBody>
      </p:sp>
    </p:spTree>
    <p:extLst>
      <p:ext uri="{BB962C8B-B14F-4D97-AF65-F5344CB8AC3E}">
        <p14:creationId xmlns:p14="http://schemas.microsoft.com/office/powerpoint/2010/main" val="1241010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prstClr val="black"/>
                </a:solidFill>
              </a:rPr>
              <a:t>First, we will discuss the Accident Plan and Critical Illness Plan, both powered by Reliance Matrix. </a:t>
            </a:r>
          </a:p>
          <a:p>
            <a:pPr marL="171450" indent="-171450" defTabSz="931774">
              <a:buFont typeface="Arial"/>
              <a:buChar char="•"/>
              <a:defRPr/>
            </a:pPr>
            <a:r>
              <a:rPr lang="en-US">
                <a:solidFill>
                  <a:prstClr val="black"/>
                </a:solidFill>
                <a:cs typeface="Calibri" panose="020F0502020204030204"/>
              </a:rPr>
              <a:t>Both plans provide a lump sum payment to be utilized however you would like – such as travel expenses, physical therapy, deductibles and more. You can even use it to cover your </a:t>
            </a:r>
            <a:r>
              <a:rPr lang="en-US">
                <a:solidFill>
                  <a:prstClr val="black"/>
                </a:solidFill>
              </a:rPr>
              <a:t>everyday needs like your mortgage, utilities, or groceries</a:t>
            </a:r>
          </a:p>
          <a:p>
            <a:pPr marL="171450" indent="-171450" defTabSz="931774">
              <a:buFont typeface="Arial"/>
              <a:buChar char="•"/>
              <a:defRPr/>
            </a:pPr>
            <a:r>
              <a:rPr lang="en-US">
                <a:solidFill>
                  <a:prstClr val="black"/>
                </a:solidFill>
                <a:cs typeface="Calibri" panose="020F0502020204030204"/>
              </a:rPr>
              <a:t>You have the option to use this payment </a:t>
            </a:r>
          </a:p>
          <a:p>
            <a:pPr defTabSz="931774">
              <a:defRPr/>
            </a:pPr>
            <a:endParaRPr lang="en-US">
              <a:solidFill>
                <a:prstClr val="black"/>
              </a:solidFill>
            </a:endParaRPr>
          </a:p>
          <a:p>
            <a:pPr marL="171450" indent="-171450" defTabSz="931774">
              <a:buFont typeface="Arial"/>
              <a:buChar char="•"/>
              <a:defRPr/>
            </a:pPr>
            <a:r>
              <a:rPr lang="en-US">
                <a:solidFill>
                  <a:prstClr val="black"/>
                </a:solidFill>
              </a:rPr>
              <a:t>The Accident Plan provides a benefit in the event of a covered accident, such as:</a:t>
            </a:r>
            <a:endParaRPr lang="en-US">
              <a:solidFill>
                <a:prstClr val="black"/>
              </a:solidFill>
              <a:cs typeface="Calibri"/>
            </a:endParaRPr>
          </a:p>
          <a:p>
            <a:pPr marL="628650" lvl="1" indent="-171450" defTabSz="931774">
              <a:buFont typeface="Arial,Sans-Serif"/>
              <a:buChar char="•"/>
              <a:defRPr/>
            </a:pPr>
            <a:r>
              <a:rPr lang="en-US">
                <a:solidFill>
                  <a:prstClr val="black"/>
                </a:solidFill>
              </a:rPr>
              <a:t>Broken bones</a:t>
            </a:r>
            <a:endParaRPr lang="en-US">
              <a:solidFill>
                <a:prstClr val="black"/>
              </a:solidFill>
              <a:cs typeface="Calibri"/>
            </a:endParaRPr>
          </a:p>
          <a:p>
            <a:pPr marL="628650" lvl="1" indent="-171450" defTabSz="931774">
              <a:buFont typeface="Arial,Sans-Serif"/>
              <a:buChar char="•"/>
              <a:defRPr/>
            </a:pPr>
            <a:r>
              <a:rPr lang="en-US">
                <a:solidFill>
                  <a:prstClr val="black"/>
                </a:solidFill>
              </a:rPr>
              <a:t>Concussions</a:t>
            </a:r>
            <a:endParaRPr lang="en-US">
              <a:solidFill>
                <a:prstClr val="black"/>
              </a:solidFill>
              <a:cs typeface="Calibri"/>
            </a:endParaRPr>
          </a:p>
          <a:p>
            <a:pPr marL="628650" lvl="1" indent="-171450" defTabSz="931774">
              <a:buFont typeface="Arial,Sans-Serif"/>
              <a:buChar char="•"/>
              <a:defRPr/>
            </a:pPr>
            <a:r>
              <a:rPr lang="en-US">
                <a:solidFill>
                  <a:prstClr val="black"/>
                </a:solidFill>
              </a:rPr>
              <a:t>Burns</a:t>
            </a:r>
            <a:endParaRPr lang="en-US">
              <a:solidFill>
                <a:prstClr val="black"/>
              </a:solidFill>
              <a:cs typeface="Calibri"/>
            </a:endParaRPr>
          </a:p>
          <a:p>
            <a:pPr marL="628650" lvl="1" indent="-171450" defTabSz="931774">
              <a:buFont typeface="Arial,Sans-Serif"/>
              <a:buChar char="•"/>
              <a:defRPr/>
            </a:pPr>
            <a:r>
              <a:rPr lang="en-US">
                <a:solidFill>
                  <a:prstClr val="black"/>
                </a:solidFill>
              </a:rPr>
              <a:t>And more</a:t>
            </a:r>
            <a:endParaRPr lang="en-US">
              <a:solidFill>
                <a:prstClr val="black"/>
              </a:solidFill>
              <a:cs typeface="Calibri"/>
            </a:endParaRPr>
          </a:p>
          <a:p>
            <a:pPr marL="171450" indent="-171450" defTabSz="931774">
              <a:buFont typeface="Arial"/>
              <a:buChar char="•"/>
              <a:defRPr/>
            </a:pPr>
            <a:r>
              <a:rPr lang="en-US">
                <a:cs typeface="Calibri" panose="020F0502020204030204"/>
              </a:rPr>
              <a:t>There are two plan offerings for you to chose from – a low and high plan. </a:t>
            </a:r>
          </a:p>
          <a:p>
            <a:pPr marL="171450" indent="-171450" defTabSz="931774">
              <a:buFont typeface="Arial"/>
              <a:buChar char="•"/>
              <a:defRPr/>
            </a:pPr>
            <a:endParaRPr lang="en-US">
              <a:cs typeface="Calibri" panose="020F0502020204030204"/>
            </a:endParaRPr>
          </a:p>
          <a:p>
            <a:pPr marL="171450" indent="-171450" defTabSz="931774">
              <a:buFont typeface="Arial"/>
              <a:buChar char="•"/>
              <a:defRPr/>
            </a:pPr>
            <a:endParaRPr lang="en-US">
              <a:cs typeface="Calibri" panose="020F0502020204030204"/>
            </a:endParaRPr>
          </a:p>
          <a:p>
            <a:pPr defTabSz="931774">
              <a:defRPr/>
            </a:pPr>
            <a:r>
              <a:rPr lang="en-US">
                <a:cs typeface="Calibri" panose="020F0502020204030204"/>
              </a:rPr>
              <a:t>You also have the option to enroll in the Critical Illness Plan.</a:t>
            </a:r>
          </a:p>
          <a:p>
            <a:pPr marL="171450" indent="-171450" defTabSz="931774">
              <a:buFont typeface="Arial"/>
              <a:buChar char="•"/>
              <a:defRPr/>
            </a:pPr>
            <a:r>
              <a:rPr lang="en-US"/>
              <a:t>This benefit would pay out if you were to be diagnosed with a critical illness such as:</a:t>
            </a:r>
            <a:endParaRPr lang="en-US">
              <a:cs typeface="Calibri"/>
            </a:endParaRPr>
          </a:p>
          <a:p>
            <a:pPr marL="628650" lvl="1" indent="-171450" defTabSz="931774">
              <a:buFont typeface="Arial,Sans-Serif"/>
              <a:buChar char="•"/>
              <a:defRPr/>
            </a:pPr>
            <a:r>
              <a:rPr lang="en-US"/>
              <a:t>Heart attack</a:t>
            </a:r>
            <a:endParaRPr lang="en-US">
              <a:cs typeface="Calibri"/>
            </a:endParaRPr>
          </a:p>
          <a:p>
            <a:pPr marL="628650" lvl="1" indent="-171450" defTabSz="931774">
              <a:buFont typeface="Arial,Sans-Serif"/>
              <a:buChar char="•"/>
              <a:defRPr/>
            </a:pPr>
            <a:r>
              <a:rPr lang="en-US"/>
              <a:t>Stroke</a:t>
            </a:r>
            <a:endParaRPr lang="en-US">
              <a:cs typeface="Calibri"/>
            </a:endParaRPr>
          </a:p>
          <a:p>
            <a:pPr marL="628650" lvl="1" indent="-171450" defTabSz="931774">
              <a:buFont typeface="Arial,Sans-Serif"/>
              <a:buChar char="•"/>
              <a:defRPr/>
            </a:pPr>
            <a:r>
              <a:rPr lang="en-US"/>
              <a:t>Cancers </a:t>
            </a:r>
            <a:endParaRPr lang="en-US">
              <a:cs typeface="Calibri"/>
            </a:endParaRPr>
          </a:p>
          <a:p>
            <a:pPr marL="628650" lvl="1" indent="-171450" defTabSz="931774">
              <a:buFont typeface="Arial,Sans-Serif"/>
              <a:buChar char="•"/>
              <a:defRPr/>
            </a:pPr>
            <a:r>
              <a:rPr lang="en-US"/>
              <a:t>And more</a:t>
            </a:r>
            <a:endParaRPr lang="en-US">
              <a:cs typeface="Calibri"/>
            </a:endParaRPr>
          </a:p>
          <a:p>
            <a:pPr marL="171450" indent="-171450" defTabSz="931774">
              <a:buFont typeface="Arial,Sans-Serif"/>
              <a:buChar char="•"/>
              <a:defRPr/>
            </a:pPr>
            <a:r>
              <a:rPr lang="en-US"/>
              <a:t>You can choose to take this benefit at $10,000, $20,000 or $30,000 worth of coverage. You also have the option to enroll your spouse or dependent children. </a:t>
            </a:r>
          </a:p>
          <a:p>
            <a:pPr marL="171450" indent="-171450" defTabSz="931774">
              <a:buFont typeface="Arial,Sans-Serif"/>
              <a:buChar char="•"/>
              <a:defRPr/>
            </a:pPr>
            <a:r>
              <a:rPr lang="en-US">
                <a:cs typeface="Calibri"/>
              </a:rPr>
              <a:t>During your enrollment in UKG, you can view your rates which is based on your age and level of coverage. </a:t>
            </a:r>
          </a:p>
          <a:p>
            <a:pPr marL="171450" indent="-171450" defTabSz="931774">
              <a:buFont typeface="Arial,Sans-Serif"/>
              <a:buChar char="•"/>
              <a:defRPr/>
            </a:pPr>
            <a:endParaRPr lang="en-US">
              <a:cs typeface="Calibri"/>
            </a:endParaRPr>
          </a:p>
          <a:p>
            <a:pPr defTabSz="931774">
              <a:defRPr/>
            </a:pPr>
            <a:r>
              <a:rPr lang="en-US">
                <a:cs typeface="Calibri"/>
              </a:rPr>
              <a:t>Visit grandehealth.com for additional information on these plans and to view the type of coverage for specific injuries or conditions.</a:t>
            </a:r>
          </a:p>
          <a:p>
            <a:pPr marL="171450" indent="-171450" defTabSz="931774">
              <a:buFont typeface="Arial"/>
              <a:buChar char="•"/>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34</a:t>
            </a:fld>
            <a:endParaRPr lang="en-US"/>
          </a:p>
        </p:txBody>
      </p:sp>
    </p:spTree>
    <p:extLst>
      <p:ext uri="{BB962C8B-B14F-4D97-AF65-F5344CB8AC3E}">
        <p14:creationId xmlns:p14="http://schemas.microsoft.com/office/powerpoint/2010/main" val="2089521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do choose to enroll in either the Accident Plan or Critical Illness Plan, there is a Wellness Benefit for each enrolled family member</a:t>
            </a:r>
          </a:p>
          <a:p>
            <a:pPr marL="171450" indent="-171450">
              <a:buFont typeface="Arial"/>
              <a:buChar char="•"/>
            </a:pPr>
            <a:r>
              <a:rPr lang="en-US">
                <a:cs typeface="Calibri"/>
              </a:rPr>
              <a:t>Each individual can receive $75 for getting a covered wellness test done such as:</a:t>
            </a:r>
          </a:p>
          <a:p>
            <a:pPr marL="800100" lvl="1" indent="-171450">
              <a:buFont typeface="Courier New"/>
              <a:buChar char="o"/>
            </a:pPr>
            <a:r>
              <a:rPr lang="en-US">
                <a:cs typeface="Calibri"/>
              </a:rPr>
              <a:t>A sports physical</a:t>
            </a:r>
          </a:p>
          <a:p>
            <a:pPr marL="800100" lvl="1" indent="-171450">
              <a:buFont typeface="Courier New"/>
              <a:buChar char="o"/>
            </a:pPr>
            <a:r>
              <a:rPr lang="en-US">
                <a:cs typeface="Calibri"/>
              </a:rPr>
              <a:t>Dental or vision exam</a:t>
            </a:r>
          </a:p>
          <a:p>
            <a:pPr marL="800100" lvl="1" indent="-171450">
              <a:buFont typeface="Courier New"/>
              <a:buChar char="o"/>
            </a:pPr>
            <a:r>
              <a:rPr lang="en-US">
                <a:cs typeface="Calibri"/>
              </a:rPr>
              <a:t>Receiving immunizations such as a flu shot or tetanus shot </a:t>
            </a:r>
          </a:p>
          <a:p>
            <a:pPr marL="800100" lvl="1" indent="-171450">
              <a:buFont typeface="Courier New"/>
              <a:buChar char="o"/>
            </a:pPr>
            <a:r>
              <a:rPr lang="en-US">
                <a:cs typeface="Calibri"/>
              </a:rPr>
              <a:t>And more!</a:t>
            </a:r>
          </a:p>
          <a:p>
            <a:pPr indent="-171450">
              <a:buFont typeface="Arial"/>
              <a:buChar char="•"/>
            </a:pPr>
            <a:r>
              <a:rPr lang="en-US">
                <a:cs typeface="Calibri"/>
              </a:rPr>
              <a:t>The $75 is per benefit, so if you carry both plans then you will  receive the benefit for both </a:t>
            </a:r>
          </a:p>
          <a:p>
            <a:pPr indent="-171450">
              <a:buFont typeface="Arial"/>
              <a:buChar char="•"/>
            </a:pPr>
            <a:r>
              <a:rPr lang="en-US">
                <a:cs typeface="Calibri"/>
              </a:rPr>
              <a:t>To be reimbursed, work with Reliance Matrix to submit a claim for reimbursement.</a:t>
            </a:r>
          </a:p>
        </p:txBody>
      </p:sp>
      <p:sp>
        <p:nvSpPr>
          <p:cNvPr id="4" name="Slide Number Placeholder 3"/>
          <p:cNvSpPr>
            <a:spLocks noGrp="1"/>
          </p:cNvSpPr>
          <p:nvPr>
            <p:ph type="sldNum" sz="quarter" idx="5"/>
          </p:nvPr>
        </p:nvSpPr>
        <p:spPr/>
        <p:txBody>
          <a:bodyPr/>
          <a:lstStyle/>
          <a:p>
            <a:fld id="{7E3FAAC1-3088-4B9F-A437-CF2B3ACC8A2A}" type="slidenum">
              <a:rPr lang="en-US" smtClean="0"/>
              <a:t>35</a:t>
            </a:fld>
            <a:endParaRPr lang="en-US"/>
          </a:p>
        </p:txBody>
      </p:sp>
    </p:spTree>
    <p:extLst>
      <p:ext uri="{BB962C8B-B14F-4D97-AF65-F5344CB8AC3E}">
        <p14:creationId xmlns:p14="http://schemas.microsoft.com/office/powerpoint/2010/main" val="1203990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solidFill>
                  <a:prstClr val="black"/>
                </a:solidFill>
                <a:cs typeface="Calibri"/>
              </a:rPr>
              <a:t>You also have the option to enroll in Identity Protection or </a:t>
            </a:r>
            <a:r>
              <a:rPr lang="en-US">
                <a:solidFill>
                  <a:prstClr val="black"/>
                </a:solidFill>
              </a:rPr>
              <a:t>Legal Insurance</a:t>
            </a:r>
            <a:r>
              <a:rPr lang="en-US">
                <a:solidFill>
                  <a:prstClr val="black"/>
                </a:solidFill>
                <a:cs typeface="Calibri"/>
              </a:rPr>
              <a:t>.</a:t>
            </a:r>
          </a:p>
          <a:p>
            <a:pPr marL="171450" indent="-171450" defTabSz="931774">
              <a:buFont typeface="Arial" panose="020B0604020202020204" pitchFamily="34" charset="0"/>
              <a:buChar char="•"/>
              <a:defRPr/>
            </a:pPr>
            <a:endParaRPr lang="en-US" sz="1200">
              <a:solidFill>
                <a:prstClr val="black"/>
              </a:solidFill>
              <a:latin typeface="Calibri"/>
              <a:cs typeface="Calibri"/>
            </a:endParaRPr>
          </a:p>
          <a:p>
            <a:pPr defTabSz="931774">
              <a:defRPr/>
            </a:pPr>
            <a:r>
              <a:rPr lang="en-US"/>
              <a:t>Identity Protection, powered by Allstate, goes beyond typical identity theft protection. Their proprietary technology shows you your digital footprint to help you reduce your risk of identity theft. Identity Protection can help you: </a:t>
            </a:r>
            <a:endParaRPr lang="en-US">
              <a:cs typeface="Calibri"/>
            </a:endParaRPr>
          </a:p>
          <a:p>
            <a:pPr marL="685800" lvl="1" indent="-171450" defTabSz="931774">
              <a:buFont typeface="Courier New" panose="020B0604020202020204" pitchFamily="34" charset="0"/>
              <a:buChar char="o"/>
              <a:defRPr/>
            </a:pPr>
            <a:r>
              <a:rPr lang="en-US"/>
              <a:t>See your digital footprint and learn if you've been part of a data breach</a:t>
            </a:r>
            <a:endParaRPr lang="en-US">
              <a:cs typeface="Calibri"/>
            </a:endParaRPr>
          </a:p>
          <a:p>
            <a:pPr marL="685800" lvl="1" indent="-171450" defTabSz="931774">
              <a:buFont typeface="Courier New" panose="020B0604020202020204" pitchFamily="34" charset="0"/>
              <a:buChar char="o"/>
              <a:defRPr/>
            </a:pPr>
            <a:r>
              <a:rPr lang="en-US"/>
              <a:t>Take action by alerting you if any of your sensitive data gets into the wrong hand</a:t>
            </a:r>
            <a:endParaRPr lang="en-US">
              <a:cs typeface="Calibri"/>
            </a:endParaRPr>
          </a:p>
          <a:p>
            <a:pPr marL="685800" lvl="1" indent="-171450" defTabSz="931774">
              <a:buFont typeface="Courier New" panose="020B0604020202020204" pitchFamily="34" charset="0"/>
              <a:buChar char="o"/>
              <a:defRPr/>
            </a:pPr>
            <a:r>
              <a:rPr lang="en-US"/>
              <a:t>Resolve any identity fraud or theft issues on your behalf</a:t>
            </a:r>
            <a:endParaRPr lang="en-US">
              <a:cs typeface="Calibri" panose="020F0502020204030204"/>
            </a:endParaRPr>
          </a:p>
          <a:p>
            <a:pPr marL="228600" indent="-171450" defTabSz="931774">
              <a:buFont typeface="Arial" panose="020B0604020202020204" pitchFamily="34" charset="0"/>
              <a:buChar char="•"/>
              <a:defRPr/>
            </a:pPr>
            <a:r>
              <a:rPr lang="en-US">
                <a:cs typeface="Calibri" panose="020F0502020204030204"/>
              </a:rPr>
              <a:t>You also have the option to enroll your family in coverage.</a:t>
            </a:r>
          </a:p>
          <a:p>
            <a:pPr marL="514350" lvl="1" defTabSz="931774">
              <a:defRPr/>
            </a:pPr>
            <a:endParaRPr lang="en-US">
              <a:cs typeface="Calibri" panose="020F0502020204030204"/>
            </a:endParaRPr>
          </a:p>
          <a:p>
            <a:pPr defTabSz="931774">
              <a:defRPr/>
            </a:pPr>
            <a:r>
              <a:rPr lang="en-US">
                <a:cs typeface="Calibri" panose="020F0502020204030204"/>
              </a:rPr>
              <a:t>Lastly, you also have the option to enroll in Legal Insurance, powered by ARAG.</a:t>
            </a:r>
            <a:endParaRPr lang="en-US"/>
          </a:p>
          <a:p>
            <a:pPr marL="285750" indent="-285750" defTabSz="931774">
              <a:buFont typeface="Arial"/>
              <a:buChar char="•"/>
              <a:defRPr/>
            </a:pPr>
            <a:r>
              <a:rPr lang="en-US"/>
              <a:t> Legal Insurance can assist you with everyday legal need such as debt collection, traffic tickets, small claims court, wills, power of attorney, adoptions, and more. You also have the option to enroll your family members in coverage.</a:t>
            </a: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36</a:t>
            </a:fld>
            <a:endParaRPr lang="en-US"/>
          </a:p>
        </p:txBody>
      </p:sp>
    </p:spTree>
    <p:extLst>
      <p:ext uri="{BB962C8B-B14F-4D97-AF65-F5344CB8AC3E}">
        <p14:creationId xmlns:p14="http://schemas.microsoft.com/office/powerpoint/2010/main" val="2248723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let's review some of the additional programs and features we offer to you.</a:t>
            </a:r>
          </a:p>
        </p:txBody>
      </p:sp>
      <p:sp>
        <p:nvSpPr>
          <p:cNvPr id="4" name="Slide Number Placeholder 3"/>
          <p:cNvSpPr>
            <a:spLocks noGrp="1"/>
          </p:cNvSpPr>
          <p:nvPr>
            <p:ph type="sldNum" sz="quarter" idx="5"/>
          </p:nvPr>
        </p:nvSpPr>
        <p:spPr/>
        <p:txBody>
          <a:bodyPr/>
          <a:lstStyle/>
          <a:p>
            <a:fld id="{7E3FAAC1-3088-4B9F-A437-CF2B3ACC8A2A}" type="slidenum">
              <a:rPr lang="en-US" smtClean="0"/>
              <a:t>37</a:t>
            </a:fld>
            <a:endParaRPr lang="en-US"/>
          </a:p>
        </p:txBody>
      </p:sp>
    </p:spTree>
    <p:extLst>
      <p:ext uri="{BB962C8B-B14F-4D97-AF65-F5344CB8AC3E}">
        <p14:creationId xmlns:p14="http://schemas.microsoft.com/office/powerpoint/2010/main" val="899228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New in 2025, Associates and their families will have an enhanced experience when they contact UMR. We are implementing a Plan Advisory Program with UMR which will create a more personalized experience for you when you contact UMR. UMR will be able to assist you in finding a provider, claim questions and more. </a:t>
            </a:r>
          </a:p>
          <a:p>
            <a:endParaRPr lang="en-US">
              <a:cs typeface="Calibri"/>
            </a:endParaRPr>
          </a:p>
          <a:p>
            <a:r>
              <a:rPr lang="en-US">
                <a:cs typeface="Calibri"/>
              </a:rPr>
              <a:t>As a reminder, for Associates and their families enrolled in our medical plan, are able to receive virtual care for non-emergent conditions. Teladoc provides a national network on physicians and can be accessed by phone, video or mobile app.</a:t>
            </a:r>
          </a:p>
          <a:p>
            <a:endParaRPr lang="en-US">
              <a:cs typeface="Calibri"/>
            </a:endParaRPr>
          </a:p>
          <a:p>
            <a:r>
              <a:rPr lang="en-US">
                <a:cs typeface="Calibri"/>
              </a:rPr>
              <a:t>Also new in 2025, is the addition of bariatric coverage to our medical plan. Bariatric coverage include surgical treatment for obesity if it is considered medically necessary. For additional information on bariatric coverage, contact UMR.</a:t>
            </a:r>
          </a:p>
        </p:txBody>
      </p:sp>
      <p:sp>
        <p:nvSpPr>
          <p:cNvPr id="4" name="Slide Number Placeholder 3"/>
          <p:cNvSpPr>
            <a:spLocks noGrp="1"/>
          </p:cNvSpPr>
          <p:nvPr>
            <p:ph type="sldNum" sz="quarter" idx="5"/>
          </p:nvPr>
        </p:nvSpPr>
        <p:spPr/>
        <p:txBody>
          <a:bodyPr/>
          <a:lstStyle/>
          <a:p>
            <a:fld id="{7E3FAAC1-3088-4B9F-A437-CF2B3ACC8A2A}" type="slidenum">
              <a:rPr lang="en-US" smtClean="0"/>
              <a:t>38</a:t>
            </a:fld>
            <a:endParaRPr lang="en-US"/>
          </a:p>
        </p:txBody>
      </p:sp>
    </p:spTree>
    <p:extLst>
      <p:ext uri="{BB962C8B-B14F-4D97-AF65-F5344CB8AC3E}">
        <p14:creationId xmlns:p14="http://schemas.microsoft.com/office/powerpoint/2010/main" val="3328559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a reminder, Grande clinics provide convenient high quality care to Grande Associates and family members. The clinics are staffed by SSM providers. </a:t>
            </a:r>
            <a:endParaRPr lang="en-US"/>
          </a:p>
          <a:p>
            <a:pPr marL="171450" indent="-171450">
              <a:buFont typeface="Arial"/>
              <a:buChar char="•"/>
            </a:pPr>
            <a:r>
              <a:rPr lang="en-US">
                <a:cs typeface="Calibri"/>
              </a:rPr>
              <a:t>If you enroll in the PPO plan, there will continue to be no charge for you to visit a provider in the clinic. New in 2025, if you enroll in the HDHP, you will be required to pay $10 for all non-preventative care services. This charge is required by the IRS due to the requirements for a HDHP. </a:t>
            </a:r>
            <a:endParaRPr lang="en-US"/>
          </a:p>
          <a:p>
            <a:endParaRPr lang="en-US">
              <a:cs typeface="Calibri"/>
            </a:endParaRPr>
          </a:p>
          <a:p>
            <a:r>
              <a:rPr lang="en-US">
                <a:cs typeface="Calibri"/>
              </a:rPr>
              <a:t>We also have Health Navigator available to all Associates. Health Navigator can assist with a variety of services from answering health related questions, walk through treatment plans, expedite and schedule your appointments, receive a second option and much more. </a:t>
            </a:r>
          </a:p>
          <a:p>
            <a:endParaRPr lang="en-US">
              <a:cs typeface="Calibri"/>
            </a:endParaRPr>
          </a:p>
          <a:p>
            <a:r>
              <a:rPr lang="en-US">
                <a:cs typeface="Calibri"/>
              </a:rPr>
              <a:t>We also have tobacco cessation available to all Associates and their spouse or domestic partner. Access our tobacco cessation program, Tobacco Free Me, through Asset Health to begin swapping tobacco or nicotine use for healthier habits.</a:t>
            </a:r>
          </a:p>
        </p:txBody>
      </p:sp>
      <p:sp>
        <p:nvSpPr>
          <p:cNvPr id="4" name="Slide Number Placeholder 3"/>
          <p:cNvSpPr>
            <a:spLocks noGrp="1"/>
          </p:cNvSpPr>
          <p:nvPr>
            <p:ph type="sldNum" sz="quarter" idx="5"/>
          </p:nvPr>
        </p:nvSpPr>
        <p:spPr/>
        <p:txBody>
          <a:bodyPr/>
          <a:lstStyle/>
          <a:p>
            <a:fld id="{7E3FAAC1-3088-4B9F-A437-CF2B3ACC8A2A}" type="slidenum">
              <a:rPr lang="en-US" smtClean="0"/>
              <a:t>39</a:t>
            </a:fld>
            <a:endParaRPr lang="en-US"/>
          </a:p>
        </p:txBody>
      </p:sp>
    </p:spTree>
    <p:extLst>
      <p:ext uri="{BB962C8B-B14F-4D97-AF65-F5344CB8AC3E}">
        <p14:creationId xmlns:p14="http://schemas.microsoft.com/office/powerpoint/2010/main" val="3650994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rgbClr val="333333"/>
                </a:solidFill>
                <a:latin typeface="Roboto"/>
                <a:ea typeface="Roboto"/>
                <a:cs typeface="Roboto"/>
              </a:rPr>
              <a:t>First, let's talk about our medical and pharmacy plans. Grande</a:t>
            </a:r>
            <a:r>
              <a:rPr lang="en-US" b="0" i="0">
                <a:solidFill>
                  <a:srgbClr val="333333"/>
                </a:solidFill>
                <a:effectLst/>
                <a:latin typeface="Roboto"/>
                <a:ea typeface="Roboto"/>
                <a:cs typeface="Roboto"/>
              </a:rPr>
              <a:t> partners with UMR as our medical plan administrator and CVS Caremark as our pharmacy benefits manager. </a:t>
            </a:r>
            <a:endParaRPr lang="en-US">
              <a:latin typeface="Roboto"/>
              <a:ea typeface="Roboto"/>
              <a:cs typeface="Roboto"/>
            </a:endParaRPr>
          </a:p>
          <a:p>
            <a:endParaRPr lang="en-US"/>
          </a:p>
        </p:txBody>
      </p:sp>
      <p:sp>
        <p:nvSpPr>
          <p:cNvPr id="4" name="Slide Number Placeholder 3"/>
          <p:cNvSpPr>
            <a:spLocks noGrp="1"/>
          </p:cNvSpPr>
          <p:nvPr>
            <p:ph type="sldNum" sz="quarter" idx="5"/>
          </p:nvPr>
        </p:nvSpPr>
        <p:spPr/>
        <p:txBody>
          <a:bodyPr/>
          <a:lstStyle/>
          <a:p>
            <a:fld id="{7E3FAAC1-3088-4B9F-A437-CF2B3ACC8A2A}" type="slidenum">
              <a:rPr lang="en-US" smtClean="0"/>
              <a:t>4</a:t>
            </a:fld>
            <a:endParaRPr lang="en-US"/>
          </a:p>
        </p:txBody>
      </p:sp>
    </p:spTree>
    <p:extLst>
      <p:ext uri="{BB962C8B-B14F-4D97-AF65-F5344CB8AC3E}">
        <p14:creationId xmlns:p14="http://schemas.microsoft.com/office/powerpoint/2010/main" val="109729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Grande partners with </a:t>
            </a:r>
            <a:r>
              <a:rPr lang="en-US" err="1">
                <a:cs typeface="Calibri"/>
              </a:rPr>
              <a:t>SupportLinc</a:t>
            </a:r>
            <a:r>
              <a:rPr lang="en-US">
                <a:cs typeface="Calibri"/>
              </a:rPr>
              <a:t> to provide Associates access to an Employee Assistance Program or EAP at no cost.</a:t>
            </a:r>
          </a:p>
          <a:p>
            <a:pPr marL="171450" indent="-171450">
              <a:buFont typeface="Arial"/>
              <a:buChar char="•"/>
            </a:pPr>
            <a:r>
              <a:rPr lang="en-US">
                <a:cs typeface="Calibri"/>
              </a:rPr>
              <a:t>This program is available to not only all Associates, but also their immediate family members!</a:t>
            </a:r>
          </a:p>
          <a:p>
            <a:pPr marL="171450" indent="-171450">
              <a:buFont typeface="Arial"/>
              <a:buChar char="•"/>
            </a:pPr>
            <a:r>
              <a:rPr lang="en-US">
                <a:cs typeface="Calibri"/>
              </a:rPr>
              <a:t>You can receive up to 6 free sessions of face-to-face counseling per family member, per concern</a:t>
            </a:r>
          </a:p>
          <a:p>
            <a:pPr marL="171450" indent="-171450">
              <a:buFont typeface="Arial"/>
              <a:buChar char="•"/>
            </a:pPr>
            <a:r>
              <a:rPr lang="en-US">
                <a:cs typeface="Calibri"/>
              </a:rPr>
              <a:t>The EAP is available 24/7 and you can access it via phone, web, app, or text</a:t>
            </a:r>
          </a:p>
          <a:p>
            <a:pPr marL="171450" indent="-171450">
              <a:buFont typeface="Arial"/>
              <a:buChar char="•"/>
            </a:pPr>
            <a:r>
              <a:rPr lang="en-US">
                <a:cs typeface="Calibri"/>
              </a:rPr>
              <a:t>It is completely free and confidential</a:t>
            </a:r>
          </a:p>
          <a:p>
            <a:pPr marL="171450" indent="-171450">
              <a:buFont typeface="Arial"/>
              <a:buChar char="•"/>
            </a:pPr>
            <a:r>
              <a:rPr lang="en-US">
                <a:cs typeface="Calibri"/>
              </a:rPr>
              <a:t>Log in </a:t>
            </a:r>
            <a:r>
              <a:rPr lang="en-US" err="1">
                <a:cs typeface="Calibri"/>
              </a:rPr>
              <a:t>SupportLinc's</a:t>
            </a:r>
            <a:r>
              <a:rPr lang="en-US">
                <a:cs typeface="Calibri"/>
              </a:rPr>
              <a:t> website for additional resources today!</a:t>
            </a:r>
          </a:p>
        </p:txBody>
      </p:sp>
      <p:sp>
        <p:nvSpPr>
          <p:cNvPr id="4" name="Slide Number Placeholder 3"/>
          <p:cNvSpPr>
            <a:spLocks noGrp="1"/>
          </p:cNvSpPr>
          <p:nvPr>
            <p:ph type="sldNum" sz="quarter" idx="5"/>
          </p:nvPr>
        </p:nvSpPr>
        <p:spPr/>
        <p:txBody>
          <a:bodyPr/>
          <a:lstStyle/>
          <a:p>
            <a:fld id="{7E3FAAC1-3088-4B9F-A437-CF2B3ACC8A2A}" type="slidenum">
              <a:rPr lang="en-US" smtClean="0"/>
              <a:t>40</a:t>
            </a:fld>
            <a:endParaRPr lang="en-US"/>
          </a:p>
        </p:txBody>
      </p:sp>
    </p:spTree>
    <p:extLst>
      <p:ext uri="{BB962C8B-B14F-4D97-AF65-F5344CB8AC3E}">
        <p14:creationId xmlns:p14="http://schemas.microsoft.com/office/powerpoint/2010/main" val="1766964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Lastly, Grande offers a lot of great wellness resources to support Associates and their emotional and physical health.</a:t>
            </a:r>
          </a:p>
          <a:p>
            <a:pPr>
              <a:defRPr/>
            </a:pPr>
            <a:endParaRPr lang="en-US">
              <a:cs typeface="Calibri"/>
            </a:endParaRPr>
          </a:p>
          <a:p>
            <a:pPr>
              <a:defRPr/>
            </a:pPr>
            <a:r>
              <a:rPr lang="en-US">
                <a:cs typeface="Calibri"/>
              </a:rPr>
              <a:t>Each facility has an on-site fitness center </a:t>
            </a:r>
          </a:p>
          <a:p>
            <a:pPr marL="171450" indent="-171450">
              <a:buFont typeface="Arial"/>
              <a:buChar char="•"/>
              <a:defRPr/>
            </a:pPr>
            <a:r>
              <a:rPr lang="en-US">
                <a:cs typeface="Calibri"/>
              </a:rPr>
              <a:t>Associates can utilize the fitness centers 24/7 via key card access and there is a variety of equipment for use</a:t>
            </a:r>
          </a:p>
          <a:p>
            <a:pPr marL="171450" indent="-171450">
              <a:buFont typeface="Arial"/>
              <a:buChar char="•"/>
              <a:defRPr/>
            </a:pPr>
            <a:endParaRPr lang="en-US">
              <a:cs typeface="Calibri"/>
            </a:endParaRPr>
          </a:p>
          <a:p>
            <a:pPr>
              <a:defRPr/>
            </a:pPr>
            <a:r>
              <a:rPr lang="en-US">
                <a:cs typeface="Calibri"/>
              </a:rPr>
              <a:t>In addition to our onsite fitness </a:t>
            </a:r>
            <a:r>
              <a:rPr lang="en-US" err="1">
                <a:cs typeface="Calibri"/>
              </a:rPr>
              <a:t>centerse</a:t>
            </a:r>
            <a:r>
              <a:rPr lang="en-US">
                <a:cs typeface="Calibri"/>
              </a:rPr>
              <a:t>, Grande also offers a fitness reimbursement program.</a:t>
            </a:r>
          </a:p>
          <a:p>
            <a:pPr marL="171450" indent="-171450">
              <a:buFont typeface="Arial"/>
              <a:buChar char="•"/>
              <a:defRPr/>
            </a:pPr>
            <a:r>
              <a:rPr lang="en-US">
                <a:cs typeface="Calibri"/>
              </a:rPr>
              <a:t>Associates can receive a 50% reimbursement, up to $400 per year, for things like a gym membership, race events, at home fitness programs, and more!</a:t>
            </a:r>
          </a:p>
          <a:p>
            <a:pPr marL="171450" indent="-171450">
              <a:buFont typeface="Arial"/>
              <a:buChar char="•"/>
              <a:defRPr/>
            </a:pPr>
            <a:r>
              <a:rPr lang="en-US">
                <a:cs typeface="Calibri"/>
              </a:rPr>
              <a:t>Visit grandehealth.com for additional information and the forms to complete a reimbursement.</a:t>
            </a:r>
          </a:p>
          <a:p>
            <a:pPr marL="171450" indent="-171450">
              <a:buFont typeface="Arial"/>
              <a:buChar char="•"/>
              <a:defRPr/>
            </a:pPr>
            <a:endParaRPr lang="en-US">
              <a:cs typeface="Calibri"/>
            </a:endParaRPr>
          </a:p>
          <a:p>
            <a:pPr>
              <a:defRPr/>
            </a:pPr>
            <a:r>
              <a:rPr lang="en-US">
                <a:cs typeface="Calibri"/>
              </a:rPr>
              <a:t>Grande partners with Asset Health for our online wellness platform for Associates and their spouses/domestic partner to earn points throughout the year.</a:t>
            </a:r>
          </a:p>
          <a:p>
            <a:pPr marL="171450" indent="-171450">
              <a:buFont typeface="Arial"/>
              <a:buChar char="•"/>
              <a:defRPr/>
            </a:pPr>
            <a:r>
              <a:rPr lang="en-US">
                <a:cs typeface="Calibri"/>
              </a:rPr>
              <a:t>There is a variety of ways to earn points such as an online health assessment, completing biometric screenings, tracking fitness activities, participating in challenges and more!</a:t>
            </a:r>
          </a:p>
          <a:p>
            <a:pPr marL="171450" indent="-171450">
              <a:buFont typeface="Arial"/>
              <a:buChar char="•"/>
              <a:defRPr/>
            </a:pPr>
            <a:r>
              <a:rPr lang="en-US">
                <a:cs typeface="Calibri"/>
              </a:rPr>
              <a:t>By engaging in Asset Health, this is also how you can earn your medical premium discount.</a:t>
            </a:r>
            <a:endParaRPr lang="en-US"/>
          </a:p>
          <a:p>
            <a:pPr marL="171450" indent="-171450">
              <a:buFont typeface="Arial"/>
              <a:buChar char="•"/>
              <a:defRPr/>
            </a:pPr>
            <a:r>
              <a:rPr lang="en-US">
                <a:cs typeface="Calibri"/>
              </a:rPr>
              <a:t>Participate today </a:t>
            </a:r>
            <a:r>
              <a:rPr lang="en-US"/>
              <a:t>to be eligible for prizes and giveaways that occur throughout the year!</a:t>
            </a:r>
            <a:endParaRPr lang="en-US">
              <a:cs typeface="Calibri"/>
            </a:endParaRPr>
          </a:p>
          <a:p>
            <a:pPr marL="171450" indent="-171450">
              <a:buFont typeface="Arial"/>
              <a:buChar char="•"/>
              <a:defRPr/>
            </a:pPr>
            <a:endParaRPr lang="en-US">
              <a:cs typeface="Calibri"/>
            </a:endParaRPr>
          </a:p>
          <a:p>
            <a:pPr marL="171450" indent="-171450">
              <a:buFont typeface="Arial"/>
              <a:buChar char="•"/>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41</a:t>
            </a:fld>
            <a:endParaRPr lang="en-US"/>
          </a:p>
        </p:txBody>
      </p:sp>
    </p:spTree>
    <p:extLst>
      <p:ext uri="{BB962C8B-B14F-4D97-AF65-F5344CB8AC3E}">
        <p14:creationId xmlns:p14="http://schemas.microsoft.com/office/powerpoint/2010/main" val="2328527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year, action is required from all Associates. Let's discuss next steps you need to take. </a:t>
            </a:r>
          </a:p>
        </p:txBody>
      </p:sp>
      <p:sp>
        <p:nvSpPr>
          <p:cNvPr id="4" name="Slide Number Placeholder 3"/>
          <p:cNvSpPr>
            <a:spLocks noGrp="1"/>
          </p:cNvSpPr>
          <p:nvPr>
            <p:ph type="sldNum" sz="quarter" idx="5"/>
          </p:nvPr>
        </p:nvSpPr>
        <p:spPr/>
        <p:txBody>
          <a:bodyPr/>
          <a:lstStyle/>
          <a:p>
            <a:fld id="{7E3FAAC1-3088-4B9F-A437-CF2B3ACC8A2A}" type="slidenum">
              <a:rPr lang="en-US" smtClean="0"/>
              <a:t>42</a:t>
            </a:fld>
            <a:endParaRPr lang="en-US"/>
          </a:p>
        </p:txBody>
      </p:sp>
    </p:spTree>
    <p:extLst>
      <p:ext uri="{BB962C8B-B14F-4D97-AF65-F5344CB8AC3E}">
        <p14:creationId xmlns:p14="http://schemas.microsoft.com/office/powerpoint/2010/main" val="18627319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that you have additional information, review all of your options for 2025. If you have additional questions, please reach out. In addition, don't forget about </a:t>
            </a:r>
            <a:r>
              <a:rPr lang="en-US" err="1">
                <a:cs typeface="Calibri"/>
              </a:rPr>
              <a:t>PLANSelect</a:t>
            </a:r>
            <a:r>
              <a:rPr lang="en-US">
                <a:cs typeface="Calibri"/>
              </a:rPr>
              <a:t> and how it can assist you in selecting the best medical plan based on your own situation. </a:t>
            </a:r>
          </a:p>
          <a:p>
            <a:endParaRPr lang="en-US">
              <a:cs typeface="Calibri"/>
            </a:endParaRPr>
          </a:p>
          <a:p>
            <a:r>
              <a:rPr lang="en-US">
                <a:cs typeface="Calibri"/>
              </a:rPr>
              <a:t>Once you have determined what plan options fit you and your families, log into UKG to complete your enrollment. Don't forget you have until November 2nd to complete your enrollment. Even if you plan on waiving coverage for 2025, please log into UKG to waive coverage. If you don't enroll in coverage by November 2nd, you will not have coverage in 2025 unless you have a qualifying life event throughout the year. </a:t>
            </a:r>
          </a:p>
          <a:p>
            <a:endParaRPr lang="en-US">
              <a:cs typeface="Calibri"/>
            </a:endParaRPr>
          </a:p>
          <a:p>
            <a:r>
              <a:rPr lang="en-US">
                <a:cs typeface="Calibri"/>
              </a:rPr>
              <a:t>Lastly, in December watch your mail for new insurance cards. Once you receive your new cards, make sure you show your new ID card when you have medical services at a provider's office.</a:t>
            </a:r>
          </a:p>
        </p:txBody>
      </p:sp>
      <p:sp>
        <p:nvSpPr>
          <p:cNvPr id="4" name="Slide Number Placeholder 3"/>
          <p:cNvSpPr>
            <a:spLocks noGrp="1"/>
          </p:cNvSpPr>
          <p:nvPr>
            <p:ph type="sldNum" sz="quarter" idx="5"/>
          </p:nvPr>
        </p:nvSpPr>
        <p:spPr/>
        <p:txBody>
          <a:bodyPr/>
          <a:lstStyle/>
          <a:p>
            <a:fld id="{7E3FAAC1-3088-4B9F-A437-CF2B3ACC8A2A}" type="slidenum">
              <a:rPr lang="en-US" smtClean="0"/>
              <a:t>43</a:t>
            </a:fld>
            <a:endParaRPr lang="en-US"/>
          </a:p>
        </p:txBody>
      </p:sp>
    </p:spTree>
    <p:extLst>
      <p:ext uri="{BB962C8B-B14F-4D97-AF65-F5344CB8AC3E}">
        <p14:creationId xmlns:p14="http://schemas.microsoft.com/office/powerpoint/2010/main" val="3051263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here to help you! There are many resources available to you during this Open Enrollment period.</a:t>
            </a:r>
          </a:p>
          <a:p>
            <a:pPr marL="171450" indent="-171450">
              <a:buFont typeface="Arial"/>
              <a:buChar char="•"/>
            </a:pPr>
            <a:r>
              <a:rPr lang="en-US">
                <a:cs typeface="Calibri"/>
              </a:rPr>
              <a:t>For any questions, reach out to your HR Business Partner or the Benefits Team.</a:t>
            </a:r>
          </a:p>
          <a:p>
            <a:pPr marL="171450" indent="-171450">
              <a:buFont typeface="Arial"/>
              <a:buChar char="•"/>
            </a:pPr>
            <a:r>
              <a:rPr lang="en-US">
                <a:cs typeface="Calibri"/>
              </a:rPr>
              <a:t>You can also find additional information out on grandehealth.com such as the videos, forms and much more.</a:t>
            </a:r>
          </a:p>
          <a:p>
            <a:pPr marL="171450" indent="-171450">
              <a:buFont typeface="Arial"/>
              <a:buChar char="•"/>
            </a:pPr>
            <a:r>
              <a:rPr lang="en-US">
                <a:cs typeface="Calibri"/>
              </a:rPr>
              <a:t>Lastly, on the last page of the Open Enrollment book, there is a provider contact list with all of the contact information for our providers, in one spot for you. Feel free to contact these provider's if you have specific questions for them.</a:t>
            </a:r>
          </a:p>
        </p:txBody>
      </p:sp>
      <p:sp>
        <p:nvSpPr>
          <p:cNvPr id="4" name="Slide Number Placeholder 3"/>
          <p:cNvSpPr>
            <a:spLocks noGrp="1"/>
          </p:cNvSpPr>
          <p:nvPr>
            <p:ph type="sldNum" sz="quarter" idx="5"/>
          </p:nvPr>
        </p:nvSpPr>
        <p:spPr/>
        <p:txBody>
          <a:bodyPr/>
          <a:lstStyle/>
          <a:p>
            <a:fld id="{7E3FAAC1-3088-4B9F-A437-CF2B3ACC8A2A}" type="slidenum">
              <a:rPr lang="en-US" smtClean="0"/>
              <a:t>44</a:t>
            </a:fld>
            <a:endParaRPr lang="en-US"/>
          </a:p>
        </p:txBody>
      </p:sp>
    </p:spTree>
    <p:extLst>
      <p:ext uri="{BB962C8B-B14F-4D97-AF65-F5344CB8AC3E}">
        <p14:creationId xmlns:p14="http://schemas.microsoft.com/office/powerpoint/2010/main" val="3777205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As mentioned, once you are ready, make sure you log into UKG to complete your enrollment. As a reminder, Open Enrollment is ACTIVE this year – this means you need to log into UKG to enroll or waive coverage.</a:t>
            </a:r>
          </a:p>
          <a:p>
            <a:pPr marL="171450" indent="-171450">
              <a:buFont typeface="Arial"/>
              <a:buChar char="•"/>
              <a:defRPr/>
            </a:pPr>
            <a:r>
              <a:rPr lang="en-US">
                <a:cs typeface="Calibri"/>
              </a:rPr>
              <a:t>To complete your enrollment, log into UKG and go to myself, then Open Enrollment.</a:t>
            </a:r>
          </a:p>
          <a:p>
            <a:pPr marL="171450" indent="-171450">
              <a:buFont typeface="Arial"/>
              <a:buChar char="•"/>
              <a:defRPr/>
            </a:pPr>
            <a:r>
              <a:rPr lang="en-US">
                <a:cs typeface="Calibri"/>
              </a:rPr>
              <a:t>The timeframe to complete your enrollment is October 20th – November 2nd. </a:t>
            </a:r>
          </a:p>
          <a:p>
            <a:pPr marL="171450" indent="-171450">
              <a:buFont typeface="Arial"/>
              <a:buChar char="•"/>
              <a:defRPr/>
            </a:pPr>
            <a:r>
              <a:rPr lang="en-US">
                <a:cs typeface="Calibri"/>
              </a:rPr>
              <a:t>If you are enrolling any dependents, make sure you have their date of birth and Social Security Number on hand as you will have to provide this information.</a:t>
            </a:r>
          </a:p>
          <a:p>
            <a:pPr marL="171450" indent="-171450">
              <a:buFont typeface="Arial"/>
              <a:buChar char="•"/>
              <a:defRPr/>
            </a:pPr>
            <a:r>
              <a:rPr lang="en-US">
                <a:cs typeface="Calibri"/>
              </a:rPr>
              <a:t>While you are in UKG, don't forget to update your life insurance beneficiaries and review your address.</a:t>
            </a:r>
          </a:p>
        </p:txBody>
      </p:sp>
      <p:sp>
        <p:nvSpPr>
          <p:cNvPr id="4" name="Slide Number Placeholder 3"/>
          <p:cNvSpPr>
            <a:spLocks noGrp="1"/>
          </p:cNvSpPr>
          <p:nvPr>
            <p:ph type="sldNum" sz="quarter" idx="5"/>
          </p:nvPr>
        </p:nvSpPr>
        <p:spPr/>
        <p:txBody>
          <a:bodyPr/>
          <a:lstStyle/>
          <a:p>
            <a:fld id="{7E3FAAC1-3088-4B9F-A437-CF2B3ACC8A2A}" type="slidenum">
              <a:rPr lang="en-US" smtClean="0"/>
              <a:t>45</a:t>
            </a:fld>
            <a:endParaRPr lang="en-US"/>
          </a:p>
        </p:txBody>
      </p:sp>
    </p:spTree>
    <p:extLst>
      <p:ext uri="{BB962C8B-B14F-4D97-AF65-F5344CB8AC3E}">
        <p14:creationId xmlns:p14="http://schemas.microsoft.com/office/powerpoint/2010/main" val="2338866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attending our 2025 Open Enrollment benefits meeting! Please take this information home and review it. We are here to support you, so please reach out with any questions you have.</a:t>
            </a:r>
          </a:p>
        </p:txBody>
      </p:sp>
      <p:sp>
        <p:nvSpPr>
          <p:cNvPr id="4" name="Slide Number Placeholder 3"/>
          <p:cNvSpPr>
            <a:spLocks noGrp="1"/>
          </p:cNvSpPr>
          <p:nvPr>
            <p:ph type="sldNum" sz="quarter" idx="5"/>
          </p:nvPr>
        </p:nvSpPr>
        <p:spPr/>
        <p:txBody>
          <a:bodyPr/>
          <a:lstStyle/>
          <a:p>
            <a:fld id="{7E3FAAC1-3088-4B9F-A437-CF2B3ACC8A2A}" type="slidenum">
              <a:rPr lang="en-US" smtClean="0"/>
              <a:t>46</a:t>
            </a:fld>
            <a:endParaRPr lang="en-US"/>
          </a:p>
        </p:txBody>
      </p:sp>
    </p:spTree>
    <p:extLst>
      <p:ext uri="{BB962C8B-B14F-4D97-AF65-F5344CB8AC3E}">
        <p14:creationId xmlns:p14="http://schemas.microsoft.com/office/powerpoint/2010/main" val="182578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New this year, Grande is now offering the choice between two medical plans. Associates will be able to choose between a Preferred Provider Organization (PPO) plan, which is what we have always offered, or new this year, a High Deductible Health Plan (HDHP).</a:t>
            </a:r>
          </a:p>
          <a:p>
            <a:pPr marL="171450" indent="-171450">
              <a:buFont typeface="Arial"/>
              <a:buChar char="•"/>
              <a:defRPr/>
            </a:pPr>
            <a:r>
              <a:rPr lang="en-US">
                <a:cs typeface="Calibri"/>
              </a:rPr>
              <a:t>Both plans are powered by UMR</a:t>
            </a:r>
          </a:p>
          <a:p>
            <a:pPr marL="171450" indent="-171450">
              <a:buFont typeface="Arial"/>
              <a:buChar char="•"/>
              <a:defRPr/>
            </a:pPr>
            <a:r>
              <a:rPr lang="en-US">
                <a:cs typeface="Calibri"/>
              </a:rPr>
              <a:t>Preventative care is covered at 100%</a:t>
            </a:r>
          </a:p>
          <a:p>
            <a:pPr marL="171450" indent="-171450">
              <a:buFont typeface="Arial"/>
              <a:buChar char="•"/>
              <a:defRPr/>
            </a:pPr>
            <a:r>
              <a:rPr lang="en-US">
                <a:cs typeface="Calibri"/>
              </a:rPr>
              <a:t>Prescription coverage is included with both plans</a:t>
            </a:r>
          </a:p>
          <a:p>
            <a:pPr marL="171450" indent="-171450">
              <a:buFont typeface="Arial"/>
              <a:buChar char="•"/>
              <a:defRPr/>
            </a:pPr>
            <a:r>
              <a:rPr lang="en-US">
                <a:cs typeface="Calibri"/>
              </a:rPr>
              <a:t>New medical ID cards will be mailed to your home in late December, even if you remain on the same plan</a:t>
            </a:r>
          </a:p>
          <a:p>
            <a:pPr>
              <a:defRPr/>
            </a:pPr>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5</a:t>
            </a:fld>
            <a:endParaRPr lang="en-US"/>
          </a:p>
        </p:txBody>
      </p:sp>
    </p:spTree>
    <p:extLst>
      <p:ext uri="{BB962C8B-B14F-4D97-AF65-F5344CB8AC3E}">
        <p14:creationId xmlns:p14="http://schemas.microsoft.com/office/powerpoint/2010/main" val="408717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slide helps represent the main differences between the PPO plan and the new HDHP. </a:t>
            </a:r>
          </a:p>
          <a:p>
            <a:pPr marL="171450" indent="-171450">
              <a:buFont typeface="Arial"/>
              <a:buChar char="•"/>
            </a:pPr>
            <a:r>
              <a:rPr lang="en-US">
                <a:cs typeface="Calibri"/>
              </a:rPr>
              <a:t>First, the PPO plan offers lower deductibles with lower out of pocket maximums but higher monthly premiums. </a:t>
            </a:r>
          </a:p>
          <a:p>
            <a:pPr marL="171450" indent="-171450">
              <a:buFont typeface="Arial"/>
              <a:buChar char="•"/>
            </a:pPr>
            <a:r>
              <a:rPr lang="en-US">
                <a:cs typeface="Calibri"/>
              </a:rPr>
              <a:t>A copay applies to medical services and prescription costs. </a:t>
            </a:r>
          </a:p>
          <a:p>
            <a:pPr marL="171450" indent="-171450">
              <a:buFont typeface="Arial"/>
              <a:buChar char="•"/>
            </a:pPr>
            <a:r>
              <a:rPr lang="en-US">
                <a:cs typeface="Calibri"/>
              </a:rPr>
              <a:t>Lastly, Grande will contribute to a HRA for those enrolled in the PPO.</a:t>
            </a:r>
          </a:p>
          <a:p>
            <a:pPr marL="171450" indent="-171450">
              <a:buFont typeface="Arial"/>
              <a:buChar char="•"/>
            </a:pPr>
            <a:endParaRPr lang="en-US">
              <a:cs typeface="Calibri"/>
            </a:endParaRPr>
          </a:p>
          <a:p>
            <a:pPr marL="171450" indent="-171450">
              <a:buFont typeface="Arial"/>
              <a:buChar char="•"/>
            </a:pPr>
            <a:r>
              <a:rPr lang="en-US">
                <a:cs typeface="Calibri"/>
              </a:rPr>
              <a:t>Whereas, the HDHP has higher deductibles and higher out of pocket maximums but lower monthly premiums. </a:t>
            </a:r>
          </a:p>
          <a:p>
            <a:pPr marL="171450" indent="-171450">
              <a:buFont typeface="Arial"/>
              <a:buChar char="•"/>
            </a:pPr>
            <a:r>
              <a:rPr lang="en-US">
                <a:cs typeface="Calibri"/>
              </a:rPr>
              <a:t>With a HDHP, you may pay for the entire cost of service, including prescription costs, until your deductible is met. </a:t>
            </a:r>
          </a:p>
          <a:p>
            <a:pPr marL="171450" indent="-171450">
              <a:buFont typeface="Arial"/>
              <a:buChar char="•"/>
            </a:pPr>
            <a:r>
              <a:rPr lang="en-US">
                <a:cs typeface="Calibri"/>
              </a:rPr>
              <a:t>This excludes any preventative services. Once the deductible is met, you will pay coinsurance or the plan will share the cost with you until the out of pocket maximum is met. </a:t>
            </a:r>
          </a:p>
          <a:p>
            <a:pPr marL="171450" indent="-171450">
              <a:buFont typeface="Arial"/>
              <a:buChar char="•"/>
            </a:pPr>
            <a:r>
              <a:rPr lang="en-US">
                <a:cs typeface="Calibri"/>
              </a:rPr>
              <a:t>Grande will contribute to a HSA but you also have the opportunity to save your own dollars with a HSA.</a:t>
            </a:r>
            <a:endParaRPr lang="en-US"/>
          </a:p>
          <a:p>
            <a:pPr marL="171450" indent="-171450">
              <a:buFont typeface="Arial"/>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6</a:t>
            </a:fld>
            <a:endParaRPr lang="en-US"/>
          </a:p>
        </p:txBody>
      </p:sp>
    </p:spTree>
    <p:extLst>
      <p:ext uri="{BB962C8B-B14F-4D97-AF65-F5344CB8AC3E}">
        <p14:creationId xmlns:p14="http://schemas.microsoft.com/office/powerpoint/2010/main" val="182309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Going into detail on the PPO plan with the Health Reimbursement Arrangement (HRA)</a:t>
            </a:r>
          </a:p>
          <a:p>
            <a:pPr marL="171450" indent="-171450">
              <a:buFont typeface="Arial"/>
              <a:buChar char="•"/>
            </a:pPr>
            <a:r>
              <a:rPr lang="en-US">
                <a:cs typeface="Calibri"/>
              </a:rPr>
              <a:t>This is the same plan that Grande has offered in the past with no changes. </a:t>
            </a:r>
            <a:endParaRPr lang="en-US">
              <a:ea typeface="Calibri"/>
              <a:cs typeface="Calibri"/>
            </a:endParaRPr>
          </a:p>
          <a:p>
            <a:pPr marL="171450" indent="-171450">
              <a:buFont typeface="Arial"/>
              <a:buChar char="•"/>
            </a:pPr>
            <a:r>
              <a:rPr lang="en-US">
                <a:ea typeface="Calibri"/>
                <a:cs typeface="Calibri"/>
              </a:rPr>
              <a:t>The plan covers office visits, any hospital expenses and prescription costs</a:t>
            </a:r>
          </a:p>
          <a:p>
            <a:pPr marL="171450" indent="-171450">
              <a:buFont typeface="Arial"/>
              <a:buChar char="•"/>
            </a:pPr>
            <a:r>
              <a:rPr lang="en-US">
                <a:ea typeface="Calibri"/>
                <a:cs typeface="Calibri"/>
              </a:rPr>
              <a:t>With the PPO, Grande funds the Associate's HRA. The HRA can be used for medical, prescription, dental or vision expenses that you might have to pay up front.</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7</a:t>
            </a:fld>
            <a:endParaRPr lang="en-US"/>
          </a:p>
        </p:txBody>
      </p:sp>
    </p:spTree>
    <p:extLst>
      <p:ext uri="{BB962C8B-B14F-4D97-AF65-F5344CB8AC3E}">
        <p14:creationId xmlns:p14="http://schemas.microsoft.com/office/powerpoint/2010/main" val="198036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going into detail on the HDHP plan with the Health Saving Account (HSA) </a:t>
            </a:r>
          </a:p>
          <a:p>
            <a:pPr marL="171450" indent="-171450">
              <a:buFont typeface="Arial,Sans-Serif"/>
              <a:buChar char="•"/>
            </a:pPr>
            <a:r>
              <a:rPr lang="en-US">
                <a:ea typeface="Calibri"/>
                <a:cs typeface="Calibri"/>
              </a:rPr>
              <a:t>This is a new plan option for 2025.</a:t>
            </a:r>
          </a:p>
          <a:p>
            <a:pPr marL="171450" indent="-171450">
              <a:buFont typeface="Arial,Sans-Serif"/>
              <a:buChar char="•"/>
            </a:pPr>
            <a:r>
              <a:rPr lang="en-US">
                <a:ea typeface="Calibri"/>
                <a:cs typeface="Calibri"/>
              </a:rPr>
              <a:t>Similar to the PPO plan, the HDHP covers expenses related to office visits, hospital expenses and prescription costs. </a:t>
            </a:r>
          </a:p>
          <a:p>
            <a:pPr marL="171450" indent="-171450">
              <a:buFont typeface="Arial,Sans-Serif"/>
              <a:buChar char="•"/>
            </a:pPr>
            <a:r>
              <a:rPr lang="en-US">
                <a:ea typeface="Calibri"/>
                <a:cs typeface="Calibri"/>
              </a:rPr>
              <a:t>Keep in mind that with a HDHP, you are responsible for the entire cost of care until you meet the deductible. Once you meet the deductible, the plan will share the cost with you until your out of pocket maximum is met. </a:t>
            </a:r>
          </a:p>
          <a:p>
            <a:pPr marL="171450" indent="-171450">
              <a:buFont typeface="Arial,Sans-Serif"/>
              <a:buChar char="•"/>
            </a:pPr>
            <a:r>
              <a:rPr lang="en-US">
                <a:ea typeface="Calibri"/>
                <a:cs typeface="Calibri"/>
              </a:rPr>
              <a:t>The HSA is funded by Grande but you also have the option of contributing to the HSA with your own pre-tax dollars. </a:t>
            </a:r>
          </a:p>
          <a:p>
            <a:pPr marL="171450" indent="-171450">
              <a:buFont typeface="Arial,Sans-Serif"/>
              <a:buChar char="•"/>
            </a:pPr>
            <a:r>
              <a:rPr lang="en-US">
                <a:ea typeface="Calibri"/>
                <a:cs typeface="Calibri"/>
              </a:rPr>
              <a:t>The HSA can be used for expenses related to medical, prescription, dental or vision and is intended for you to help pay for those expenses you are required to pay until the deductible is met.</a:t>
            </a:r>
          </a:p>
          <a:p>
            <a:pPr marL="171450" indent="-1714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8</a:t>
            </a:fld>
            <a:endParaRPr lang="en-US"/>
          </a:p>
        </p:txBody>
      </p:sp>
    </p:spTree>
    <p:extLst>
      <p:ext uri="{BB962C8B-B14F-4D97-AF65-F5344CB8AC3E}">
        <p14:creationId xmlns:p14="http://schemas.microsoft.com/office/powerpoint/2010/main" val="3063821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deductibles work a little differently on each medical plan. </a:t>
            </a:r>
          </a:p>
          <a:p>
            <a:pPr marL="171450" indent="-171450">
              <a:buFont typeface="Arial"/>
              <a:buChar char="•"/>
            </a:pPr>
            <a:r>
              <a:rPr lang="en-US">
                <a:ea typeface="Calibri"/>
                <a:cs typeface="Calibri"/>
              </a:rPr>
              <a:t>First, on the PPO plan: each family member must each meet their own deductible with their own claims</a:t>
            </a:r>
          </a:p>
          <a:p>
            <a:pPr marL="628650" lvl="1" indent="-171450">
              <a:buFont typeface="Courier New"/>
              <a:buChar char="o"/>
            </a:pPr>
            <a:r>
              <a:rPr lang="en-US">
                <a:ea typeface="Calibri"/>
                <a:cs typeface="Calibri"/>
              </a:rPr>
              <a:t>(Show graphic) as shown here. (The graphic on the left side of the screen, under PPO, is shown to help explain what that might look like).</a:t>
            </a:r>
          </a:p>
          <a:p>
            <a:pPr marL="171450" indent="-171450">
              <a:buFont typeface="Arial"/>
              <a:buChar char="•"/>
            </a:pPr>
            <a:r>
              <a:rPr lang="en-US">
                <a:ea typeface="Calibri"/>
                <a:cs typeface="Calibri"/>
              </a:rPr>
              <a:t>Next, on the HDHP: the deductible is combined between family members and their claims. </a:t>
            </a:r>
          </a:p>
          <a:p>
            <a:pPr marL="628650" lvl="1" indent="-171450">
              <a:buFont typeface="Courier New"/>
              <a:buChar char="o"/>
            </a:pPr>
            <a:r>
              <a:rPr lang="en-US">
                <a:ea typeface="Calibri"/>
                <a:cs typeface="Calibri"/>
              </a:rPr>
              <a:t>One person could reach the entire deductible or it could be a combination of family members </a:t>
            </a:r>
          </a:p>
          <a:p>
            <a:pPr marL="628650" marR="0" lvl="1" indent="-171450" algn="l" defTabSz="914400" rtl="0" eaLnBrk="1" fontAlgn="auto" latinLnBrk="0" hangingPunct="1">
              <a:lnSpc>
                <a:spcPct val="100000"/>
              </a:lnSpc>
              <a:spcBef>
                <a:spcPts val="0"/>
              </a:spcBef>
              <a:spcAft>
                <a:spcPts val="0"/>
              </a:spcAft>
              <a:buClrTx/>
              <a:buSzTx/>
              <a:buFont typeface="Courier New"/>
              <a:buChar char="o"/>
              <a:tabLst/>
              <a:defRPr/>
            </a:pPr>
            <a:r>
              <a:rPr lang="en-US">
                <a:ea typeface="Calibri"/>
                <a:cs typeface="Calibri"/>
              </a:rPr>
              <a:t>(Show graphic) as shown here. (The graphic on the right side of the screen, under HDHP, is shown to help explain what that deductible might look like).</a:t>
            </a:r>
          </a:p>
          <a:p>
            <a:pPr marL="628650" lvl="1" indent="-171450">
              <a:buFont typeface="Courier New"/>
              <a:buChar char="o"/>
            </a:pPr>
            <a:endParaRPr lang="en-US">
              <a:ea typeface="Calibri"/>
              <a:cs typeface="Calibri"/>
            </a:endParaRPr>
          </a:p>
        </p:txBody>
      </p:sp>
      <p:sp>
        <p:nvSpPr>
          <p:cNvPr id="4" name="Slide Number Placeholder 3"/>
          <p:cNvSpPr>
            <a:spLocks noGrp="1"/>
          </p:cNvSpPr>
          <p:nvPr>
            <p:ph type="sldNum" sz="quarter" idx="5"/>
          </p:nvPr>
        </p:nvSpPr>
        <p:spPr/>
        <p:txBody>
          <a:bodyPr/>
          <a:lstStyle/>
          <a:p>
            <a:fld id="{7E3FAAC1-3088-4B9F-A437-CF2B3ACC8A2A}" type="slidenum">
              <a:rPr lang="en-US" smtClean="0"/>
              <a:t>9</a:t>
            </a:fld>
            <a:endParaRPr lang="en-US"/>
          </a:p>
        </p:txBody>
      </p:sp>
    </p:spTree>
    <p:extLst>
      <p:ext uri="{BB962C8B-B14F-4D97-AF65-F5344CB8AC3E}">
        <p14:creationId xmlns:p14="http://schemas.microsoft.com/office/powerpoint/2010/main" val="4145879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DD6F-DFFC-9247-9C4D-ACD96E73E96B}"/>
              </a:ext>
            </a:extLst>
          </p:cNvPr>
          <p:cNvSpPr>
            <a:spLocks noGrp="1"/>
          </p:cNvSpPr>
          <p:nvPr>
            <p:ph type="ctrTitle" hasCustomPrompt="1"/>
          </p:nvPr>
        </p:nvSpPr>
        <p:spPr>
          <a:xfrm>
            <a:off x="1524000" y="1122363"/>
            <a:ext cx="9144000" cy="2387600"/>
          </a:xfrm>
        </p:spPr>
        <p:txBody>
          <a:bodyPr anchor="b">
            <a:normAutofit/>
          </a:bodyPr>
          <a:lstStyle>
            <a:lvl1pPr algn="l">
              <a:defRPr sz="4400" b="1" i="0" spc="300">
                <a:solidFill>
                  <a:schemeClr val="bg1"/>
                </a:solidFill>
                <a:latin typeface="Montserra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90B1E35-B4D6-3049-BFD0-C31FBE0C4E30}"/>
              </a:ext>
            </a:extLst>
          </p:cNvPr>
          <p:cNvSpPr>
            <a:spLocks noGrp="1"/>
          </p:cNvSpPr>
          <p:nvPr>
            <p:ph type="subTitle" idx="1"/>
          </p:nvPr>
        </p:nvSpPr>
        <p:spPr>
          <a:xfrm>
            <a:off x="1524000" y="4011473"/>
            <a:ext cx="9144000" cy="1655762"/>
          </a:xfrm>
        </p:spPr>
        <p:txBody>
          <a:bodyPr>
            <a:normAutofit/>
          </a:bodyPr>
          <a:lstStyle>
            <a:lvl1pPr marL="0" indent="0" algn="l">
              <a:buNone/>
              <a:defRPr sz="3200">
                <a:solidFill>
                  <a:schemeClr val="bg1"/>
                </a:solidFill>
                <a:latin typeface="Roboto" pitchFamily="2" charset="0"/>
                <a:ea typeface="Robot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F8EBB222-CFF1-C646-8379-6A197FD7E6ED}"/>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Tree>
    <p:extLst>
      <p:ext uri="{BB962C8B-B14F-4D97-AF65-F5344CB8AC3E}">
        <p14:creationId xmlns:p14="http://schemas.microsoft.com/office/powerpoint/2010/main" val="2609943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52C75-9E42-7B4D-8AF3-D77660A1D3C4}"/>
              </a:ext>
            </a:extLst>
          </p:cNvPr>
          <p:cNvSpPr>
            <a:spLocks noGrp="1"/>
          </p:cNvSpPr>
          <p:nvPr>
            <p:ph idx="1" hasCustomPrompt="1"/>
          </p:nvPr>
        </p:nvSpPr>
        <p:spPr>
          <a:xfrm>
            <a:off x="628650" y="1807285"/>
            <a:ext cx="10725150" cy="38155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011622-FA38-494F-9537-DA31DC00B698}"/>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
        <p:nvSpPr>
          <p:cNvPr id="8" name="Title 1">
            <a:extLst>
              <a:ext uri="{FF2B5EF4-FFF2-40B4-BE49-F238E27FC236}">
                <a16:creationId xmlns:a16="http://schemas.microsoft.com/office/drawing/2014/main" id="{0C914156-7240-7444-A675-4EB302CFB9B2}"/>
              </a:ext>
            </a:extLst>
          </p:cNvPr>
          <p:cNvSpPr>
            <a:spLocks noGrp="1"/>
          </p:cNvSpPr>
          <p:nvPr>
            <p:ph type="title" hasCustomPrompt="1"/>
          </p:nvPr>
        </p:nvSpPr>
        <p:spPr>
          <a:xfrm>
            <a:off x="628650" y="610105"/>
            <a:ext cx="7886700" cy="851463"/>
          </a:xfrm>
        </p:spPr>
        <p:txBody>
          <a:bodyPr>
            <a:noAutofit/>
          </a:bodyPr>
          <a:lstStyle>
            <a:lvl1pPr>
              <a:defRPr sz="4400" b="1" i="0" spc="225">
                <a:solidFill>
                  <a:srgbClr val="317C4E"/>
                </a:solidFill>
                <a:latin typeface="Montserrat" pitchFamily="2" charset="77"/>
              </a:defRPr>
            </a:lvl1pPr>
          </a:lstStyle>
          <a:p>
            <a:r>
              <a:rPr lang="en-US"/>
              <a:t>CLICK TO EDIT TITLE</a:t>
            </a:r>
          </a:p>
        </p:txBody>
      </p:sp>
      <p:sp>
        <p:nvSpPr>
          <p:cNvPr id="9" name="Rectangle 8">
            <a:extLst>
              <a:ext uri="{FF2B5EF4-FFF2-40B4-BE49-F238E27FC236}">
                <a16:creationId xmlns:a16="http://schemas.microsoft.com/office/drawing/2014/main" id="{1268FFAE-7C7E-764D-9759-8E6072C0E755}"/>
              </a:ext>
            </a:extLst>
          </p:cNvPr>
          <p:cNvSpPr/>
          <p:nvPr userDrawn="1"/>
        </p:nvSpPr>
        <p:spPr>
          <a:xfrm>
            <a:off x="700303" y="1461568"/>
            <a:ext cx="609884" cy="68239"/>
          </a:xfrm>
          <a:prstGeom prst="rect">
            <a:avLst/>
          </a:prstGeom>
          <a:solidFill>
            <a:srgbClr val="ED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351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ext/Quot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E9A22-88F3-3743-9005-6843DE633454}"/>
              </a:ext>
            </a:extLst>
          </p:cNvPr>
          <p:cNvSpPr>
            <a:spLocks noGrp="1"/>
          </p:cNvSpPr>
          <p:nvPr>
            <p:ph type="title" hasCustomPrompt="1"/>
          </p:nvPr>
        </p:nvSpPr>
        <p:spPr>
          <a:xfrm>
            <a:off x="1925955" y="2322940"/>
            <a:ext cx="8327390" cy="2767676"/>
          </a:xfrm>
        </p:spPr>
        <p:txBody>
          <a:bodyPr anchor="t" anchorCtr="0">
            <a:normAutofit/>
          </a:bodyPr>
          <a:lstStyle>
            <a:lvl1pPr algn="ctr">
              <a:defRPr sz="3200">
                <a:latin typeface="Roboto" pitchFamily="2" charset="0"/>
                <a:ea typeface="Roboto" pitchFamily="2" charset="0"/>
              </a:defRPr>
            </a:lvl1pPr>
          </a:lstStyle>
          <a:p>
            <a:r>
              <a:rPr lang="en-US"/>
              <a:t>Paragraph of text</a:t>
            </a:r>
          </a:p>
        </p:txBody>
      </p:sp>
      <p:sp>
        <p:nvSpPr>
          <p:cNvPr id="3" name="Text Placeholder 2">
            <a:extLst>
              <a:ext uri="{FF2B5EF4-FFF2-40B4-BE49-F238E27FC236}">
                <a16:creationId xmlns:a16="http://schemas.microsoft.com/office/drawing/2014/main" id="{31992CA8-B067-1547-B6B7-F64A03910EEF}"/>
              </a:ext>
            </a:extLst>
          </p:cNvPr>
          <p:cNvSpPr>
            <a:spLocks noGrp="1"/>
          </p:cNvSpPr>
          <p:nvPr>
            <p:ph type="body" idx="1" hasCustomPrompt="1"/>
          </p:nvPr>
        </p:nvSpPr>
        <p:spPr>
          <a:xfrm>
            <a:off x="3483429" y="1286244"/>
            <a:ext cx="5225142" cy="392432"/>
          </a:xfrm>
        </p:spPr>
        <p:txBody>
          <a:bodyPr>
            <a:noAutofit/>
          </a:bodyPr>
          <a:lstStyle>
            <a:lvl1pPr marL="0" indent="0" algn="ctr">
              <a:buNone/>
              <a:defRPr sz="2400" b="1" i="0" spc="300">
                <a:solidFill>
                  <a:srgbClr val="317C4E"/>
                </a:solidFill>
                <a:latin typeface="Montserra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SMALL HEADER</a:t>
            </a:r>
          </a:p>
        </p:txBody>
      </p:sp>
      <p:sp>
        <p:nvSpPr>
          <p:cNvPr id="6" name="Slide Number Placeholder 5">
            <a:extLst>
              <a:ext uri="{FF2B5EF4-FFF2-40B4-BE49-F238E27FC236}">
                <a16:creationId xmlns:a16="http://schemas.microsoft.com/office/drawing/2014/main" id="{E375F137-A3E1-0F41-B182-105D3ADEC671}"/>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
        <p:nvSpPr>
          <p:cNvPr id="8" name="Rectangle 7">
            <a:extLst>
              <a:ext uri="{FF2B5EF4-FFF2-40B4-BE49-F238E27FC236}">
                <a16:creationId xmlns:a16="http://schemas.microsoft.com/office/drawing/2014/main" id="{AC179E21-C5FE-DD43-ACAA-D9DB8DCF16CB}"/>
              </a:ext>
            </a:extLst>
          </p:cNvPr>
          <p:cNvSpPr/>
          <p:nvPr userDrawn="1"/>
        </p:nvSpPr>
        <p:spPr>
          <a:xfrm>
            <a:off x="5683060" y="1838711"/>
            <a:ext cx="813179" cy="68239"/>
          </a:xfrm>
          <a:prstGeom prst="rect">
            <a:avLst/>
          </a:prstGeom>
          <a:solidFill>
            <a:srgbClr val="ED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172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lf Photo/Half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6C0B632-8E99-D144-A9BF-8B90E06EF3DD}"/>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
        <p:nvSpPr>
          <p:cNvPr id="4" name="Content Placeholder 3">
            <a:extLst>
              <a:ext uri="{FF2B5EF4-FFF2-40B4-BE49-F238E27FC236}">
                <a16:creationId xmlns:a16="http://schemas.microsoft.com/office/drawing/2014/main" id="{E6AA27C7-FC24-F045-9203-D8CA7C3C0968}"/>
              </a:ext>
            </a:extLst>
          </p:cNvPr>
          <p:cNvSpPr>
            <a:spLocks noGrp="1"/>
          </p:cNvSpPr>
          <p:nvPr>
            <p:ph sz="half" idx="2"/>
          </p:nvPr>
        </p:nvSpPr>
        <p:spPr>
          <a:xfrm>
            <a:off x="6720840" y="2054711"/>
            <a:ext cx="5181600" cy="35545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551107-5B4E-1643-9A35-2480A8E1C412}"/>
              </a:ext>
            </a:extLst>
          </p:cNvPr>
          <p:cNvSpPr>
            <a:spLocks noGrp="1"/>
          </p:cNvSpPr>
          <p:nvPr>
            <p:ph type="title" hasCustomPrompt="1"/>
          </p:nvPr>
        </p:nvSpPr>
        <p:spPr>
          <a:xfrm>
            <a:off x="6720840" y="273005"/>
            <a:ext cx="4866564" cy="1323787"/>
          </a:xfrm>
        </p:spPr>
        <p:txBody>
          <a:bodyPr>
            <a:noAutofit/>
          </a:bodyPr>
          <a:lstStyle>
            <a:lvl1pPr>
              <a:defRPr sz="4400" b="1" i="0" spc="300">
                <a:solidFill>
                  <a:srgbClr val="317C4E"/>
                </a:solidFill>
                <a:latin typeface="Montserrat" pitchFamily="2" charset="77"/>
              </a:defRPr>
            </a:lvl1pPr>
          </a:lstStyle>
          <a:p>
            <a:r>
              <a:rPr lang="en-US"/>
              <a:t>CLICK TO EDIT TITLE</a:t>
            </a:r>
          </a:p>
        </p:txBody>
      </p:sp>
      <p:sp>
        <p:nvSpPr>
          <p:cNvPr id="11" name="Rectangle 10">
            <a:extLst>
              <a:ext uri="{FF2B5EF4-FFF2-40B4-BE49-F238E27FC236}">
                <a16:creationId xmlns:a16="http://schemas.microsoft.com/office/drawing/2014/main" id="{EEDDCE33-55AC-8B4E-88EF-A7DA2B815DA0}"/>
              </a:ext>
            </a:extLst>
          </p:cNvPr>
          <p:cNvSpPr/>
          <p:nvPr userDrawn="1"/>
        </p:nvSpPr>
        <p:spPr>
          <a:xfrm>
            <a:off x="6816376" y="1668536"/>
            <a:ext cx="813179" cy="68239"/>
          </a:xfrm>
          <a:prstGeom prst="rect">
            <a:avLst/>
          </a:prstGeom>
          <a:solidFill>
            <a:srgbClr val="ED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AFDAFD4B-0102-1943-B957-C0519DB187EB}"/>
              </a:ext>
            </a:extLst>
          </p:cNvPr>
          <p:cNvSpPr>
            <a:spLocks noGrp="1"/>
          </p:cNvSpPr>
          <p:nvPr>
            <p:ph type="pic" sz="quarter" idx="13"/>
          </p:nvPr>
        </p:nvSpPr>
        <p:spPr>
          <a:xfrm>
            <a:off x="0" y="0"/>
            <a:ext cx="6172200" cy="5936776"/>
          </a:xfrm>
        </p:spPr>
        <p:txBody>
          <a:bodyPr/>
          <a:lstStyle/>
          <a:p>
            <a:endParaRPr lang="en-US"/>
          </a:p>
        </p:txBody>
      </p:sp>
    </p:spTree>
    <p:extLst>
      <p:ext uri="{BB962C8B-B14F-4D97-AF65-F5344CB8AC3E}">
        <p14:creationId xmlns:p14="http://schemas.microsoft.com/office/powerpoint/2010/main" val="3371936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6415253-DF9D-3C4E-B6B0-35098E88B357}"/>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
        <p:nvSpPr>
          <p:cNvPr id="11" name="Picture Placeholder 10">
            <a:extLst>
              <a:ext uri="{FF2B5EF4-FFF2-40B4-BE49-F238E27FC236}">
                <a16:creationId xmlns:a16="http://schemas.microsoft.com/office/drawing/2014/main" id="{8E24E46B-4739-ED46-81BC-997D0C143995}"/>
              </a:ext>
            </a:extLst>
          </p:cNvPr>
          <p:cNvSpPr>
            <a:spLocks noGrp="1"/>
          </p:cNvSpPr>
          <p:nvPr>
            <p:ph type="pic" sz="quarter" idx="13"/>
          </p:nvPr>
        </p:nvSpPr>
        <p:spPr>
          <a:xfrm>
            <a:off x="0" y="0"/>
            <a:ext cx="12192000" cy="5937250"/>
          </a:xfrm>
        </p:spPr>
        <p:txBody>
          <a:bodyPr/>
          <a:lstStyle/>
          <a:p>
            <a:endParaRPr lang="en-US"/>
          </a:p>
        </p:txBody>
      </p:sp>
    </p:spTree>
    <p:extLst>
      <p:ext uri="{BB962C8B-B14F-4D97-AF65-F5344CB8AC3E}">
        <p14:creationId xmlns:p14="http://schemas.microsoft.com/office/powerpoint/2010/main" val="367719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2011622-FA38-494F-9537-DA31DC00B698}"/>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
        <p:nvSpPr>
          <p:cNvPr id="5" name="Chart Placeholder 4">
            <a:extLst>
              <a:ext uri="{FF2B5EF4-FFF2-40B4-BE49-F238E27FC236}">
                <a16:creationId xmlns:a16="http://schemas.microsoft.com/office/drawing/2014/main" id="{2062E9C4-6CD9-7848-BF4C-3B7BF385BDCA}"/>
              </a:ext>
            </a:extLst>
          </p:cNvPr>
          <p:cNvSpPr>
            <a:spLocks noGrp="1"/>
          </p:cNvSpPr>
          <p:nvPr>
            <p:ph type="chart" sz="quarter" idx="13"/>
          </p:nvPr>
        </p:nvSpPr>
        <p:spPr>
          <a:xfrm>
            <a:off x="700304" y="1775012"/>
            <a:ext cx="10572748" cy="3660065"/>
          </a:xfrm>
        </p:spPr>
        <p:txBody>
          <a:bodyPr/>
          <a:lstStyle/>
          <a:p>
            <a:endParaRPr lang="en-US"/>
          </a:p>
        </p:txBody>
      </p:sp>
      <p:sp>
        <p:nvSpPr>
          <p:cNvPr id="8" name="Title 1">
            <a:extLst>
              <a:ext uri="{FF2B5EF4-FFF2-40B4-BE49-F238E27FC236}">
                <a16:creationId xmlns:a16="http://schemas.microsoft.com/office/drawing/2014/main" id="{2F466323-776D-3041-A6AA-B308948B07EE}"/>
              </a:ext>
            </a:extLst>
          </p:cNvPr>
          <p:cNvSpPr>
            <a:spLocks noGrp="1"/>
          </p:cNvSpPr>
          <p:nvPr>
            <p:ph type="title" hasCustomPrompt="1"/>
          </p:nvPr>
        </p:nvSpPr>
        <p:spPr>
          <a:xfrm>
            <a:off x="628650" y="610105"/>
            <a:ext cx="7886700" cy="851463"/>
          </a:xfrm>
        </p:spPr>
        <p:txBody>
          <a:bodyPr>
            <a:noAutofit/>
          </a:bodyPr>
          <a:lstStyle>
            <a:lvl1pPr>
              <a:defRPr sz="4400" b="1" i="0" spc="225">
                <a:solidFill>
                  <a:srgbClr val="317C4E"/>
                </a:solidFill>
                <a:latin typeface="Montserrat" pitchFamily="2" charset="77"/>
              </a:defRPr>
            </a:lvl1pPr>
          </a:lstStyle>
          <a:p>
            <a:r>
              <a:rPr lang="en-US"/>
              <a:t>CLICK TO EDIT TITLE</a:t>
            </a:r>
          </a:p>
        </p:txBody>
      </p:sp>
      <p:sp>
        <p:nvSpPr>
          <p:cNvPr id="9" name="Rectangle 8">
            <a:extLst>
              <a:ext uri="{FF2B5EF4-FFF2-40B4-BE49-F238E27FC236}">
                <a16:creationId xmlns:a16="http://schemas.microsoft.com/office/drawing/2014/main" id="{6493D2E1-3B33-664E-AFCF-189EA9780DF6}"/>
              </a:ext>
            </a:extLst>
          </p:cNvPr>
          <p:cNvSpPr/>
          <p:nvPr userDrawn="1"/>
        </p:nvSpPr>
        <p:spPr>
          <a:xfrm>
            <a:off x="700303" y="1461568"/>
            <a:ext cx="609884" cy="68239"/>
          </a:xfrm>
          <a:prstGeom prst="rect">
            <a:avLst/>
          </a:prstGeom>
          <a:solidFill>
            <a:srgbClr val="ED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22655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721AF3-B5A8-6947-90EC-A031337519BC}"/>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
        <p:nvSpPr>
          <p:cNvPr id="6" name="Title 1">
            <a:extLst>
              <a:ext uri="{FF2B5EF4-FFF2-40B4-BE49-F238E27FC236}">
                <a16:creationId xmlns:a16="http://schemas.microsoft.com/office/drawing/2014/main" id="{EB2A17E1-BCFA-E341-B997-5F35A3D92D0C}"/>
              </a:ext>
            </a:extLst>
          </p:cNvPr>
          <p:cNvSpPr>
            <a:spLocks noGrp="1"/>
          </p:cNvSpPr>
          <p:nvPr>
            <p:ph type="title" hasCustomPrompt="1"/>
          </p:nvPr>
        </p:nvSpPr>
        <p:spPr>
          <a:xfrm>
            <a:off x="2492501" y="2151532"/>
            <a:ext cx="7206995" cy="1097278"/>
          </a:xfrm>
        </p:spPr>
        <p:txBody>
          <a:bodyPr>
            <a:noAutofit/>
          </a:bodyPr>
          <a:lstStyle>
            <a:lvl1pPr algn="ctr">
              <a:defRPr sz="4400" b="1" i="0" spc="300">
                <a:solidFill>
                  <a:srgbClr val="317C4E"/>
                </a:solidFill>
                <a:latin typeface="Montserrat" pitchFamily="2" charset="77"/>
              </a:defRPr>
            </a:lvl1pPr>
          </a:lstStyle>
          <a:p>
            <a:r>
              <a:rPr lang="en-US"/>
              <a:t>CLICK TO EDIT TITLE</a:t>
            </a:r>
          </a:p>
        </p:txBody>
      </p:sp>
      <p:sp>
        <p:nvSpPr>
          <p:cNvPr id="7" name="Rectangle 6">
            <a:extLst>
              <a:ext uri="{FF2B5EF4-FFF2-40B4-BE49-F238E27FC236}">
                <a16:creationId xmlns:a16="http://schemas.microsoft.com/office/drawing/2014/main" id="{D6E8D6C5-162B-9A45-BD62-5422CBEF59E1}"/>
              </a:ext>
            </a:extLst>
          </p:cNvPr>
          <p:cNvSpPr/>
          <p:nvPr userDrawn="1"/>
        </p:nvSpPr>
        <p:spPr>
          <a:xfrm>
            <a:off x="5689410" y="3214690"/>
            <a:ext cx="813179" cy="68239"/>
          </a:xfrm>
          <a:prstGeom prst="rect">
            <a:avLst/>
          </a:prstGeom>
          <a:solidFill>
            <a:srgbClr val="ED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33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DD6F-DFFC-9247-9C4D-ACD96E73E96B}"/>
              </a:ext>
            </a:extLst>
          </p:cNvPr>
          <p:cNvSpPr>
            <a:spLocks noGrp="1"/>
          </p:cNvSpPr>
          <p:nvPr>
            <p:ph type="ctrTitle" hasCustomPrompt="1"/>
          </p:nvPr>
        </p:nvSpPr>
        <p:spPr>
          <a:xfrm>
            <a:off x="1524000" y="1122363"/>
            <a:ext cx="9144000" cy="2387600"/>
          </a:xfrm>
        </p:spPr>
        <p:txBody>
          <a:bodyPr anchor="b">
            <a:normAutofit/>
          </a:bodyPr>
          <a:lstStyle>
            <a:lvl1pPr algn="l">
              <a:defRPr sz="4400" b="1" i="0" spc="300">
                <a:solidFill>
                  <a:schemeClr val="bg1"/>
                </a:solidFill>
                <a:latin typeface="Montserrat" pitchFamily="2" charset="77"/>
              </a:defRPr>
            </a:lvl1pPr>
          </a:lstStyle>
          <a:p>
            <a:r>
              <a:rPr lang="en-US"/>
              <a:t>THANK YOU!</a:t>
            </a:r>
          </a:p>
        </p:txBody>
      </p:sp>
      <p:sp>
        <p:nvSpPr>
          <p:cNvPr id="3" name="Subtitle 2">
            <a:extLst>
              <a:ext uri="{FF2B5EF4-FFF2-40B4-BE49-F238E27FC236}">
                <a16:creationId xmlns:a16="http://schemas.microsoft.com/office/drawing/2014/main" id="{D90B1E35-B4D6-3049-BFD0-C31FBE0C4E30}"/>
              </a:ext>
            </a:extLst>
          </p:cNvPr>
          <p:cNvSpPr>
            <a:spLocks noGrp="1"/>
          </p:cNvSpPr>
          <p:nvPr>
            <p:ph type="subTitle" idx="1"/>
          </p:nvPr>
        </p:nvSpPr>
        <p:spPr>
          <a:xfrm>
            <a:off x="1524000" y="4011473"/>
            <a:ext cx="9144000" cy="1655762"/>
          </a:xfrm>
        </p:spPr>
        <p:txBody>
          <a:bodyPr>
            <a:normAutofit/>
          </a:bodyPr>
          <a:lstStyle>
            <a:lvl1pPr marL="0" indent="0" algn="l">
              <a:buNone/>
              <a:defRPr sz="3200">
                <a:solidFill>
                  <a:schemeClr val="bg1"/>
                </a:solidFill>
                <a:latin typeface="Roboto" pitchFamily="2" charset="0"/>
                <a:ea typeface="Roboto"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F8EBB222-CFF1-C646-8379-6A197FD7E6ED}"/>
              </a:ext>
            </a:extLst>
          </p:cNvPr>
          <p:cNvSpPr>
            <a:spLocks noGrp="1"/>
          </p:cNvSpPr>
          <p:nvPr>
            <p:ph type="sldNum" sz="quarter" idx="12"/>
          </p:nvPr>
        </p:nvSpPr>
        <p:spPr/>
        <p:txBody>
          <a:bodyPr/>
          <a:lstStyle>
            <a:lvl1pPr>
              <a:defRPr>
                <a:solidFill>
                  <a:schemeClr val="bg1"/>
                </a:solidFill>
              </a:defRPr>
            </a:lvl1pPr>
          </a:lstStyle>
          <a:p>
            <a:fld id="{EF7A02F3-2A33-3348-9BF4-80853BCF8209}" type="slidenum">
              <a:rPr lang="en-US" smtClean="0"/>
              <a:pPr/>
              <a:t>‹#›</a:t>
            </a:fld>
            <a:endParaRPr lang="en-US"/>
          </a:p>
        </p:txBody>
      </p:sp>
    </p:spTree>
    <p:extLst>
      <p:ext uri="{BB962C8B-B14F-4D97-AF65-F5344CB8AC3E}">
        <p14:creationId xmlns:p14="http://schemas.microsoft.com/office/powerpoint/2010/main" val="3593555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F0B83-ACF3-BA46-A371-767B151EB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035F-567E-DC4E-B629-FB5A52A5FA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0E976A-EAFA-8E45-B726-A3F4FE1E1F3F}"/>
              </a:ext>
            </a:extLst>
          </p:cNvPr>
          <p:cNvSpPr>
            <a:spLocks noGrp="1"/>
          </p:cNvSpPr>
          <p:nvPr>
            <p:ph type="sldNum" sz="quarter" idx="4"/>
          </p:nvPr>
        </p:nvSpPr>
        <p:spPr>
          <a:xfrm>
            <a:off x="9159240" y="621987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EF7A02F3-2A33-3348-9BF4-80853BCF8209}" type="slidenum">
              <a:rPr lang="en-US" smtClean="0"/>
              <a:pPr/>
              <a:t>‹#›</a:t>
            </a:fld>
            <a:endParaRPr lang="en-US"/>
          </a:p>
        </p:txBody>
      </p:sp>
    </p:spTree>
    <p:extLst>
      <p:ext uri="{BB962C8B-B14F-4D97-AF65-F5344CB8AC3E}">
        <p14:creationId xmlns:p14="http://schemas.microsoft.com/office/powerpoint/2010/main" val="3379345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4" r:id="rId7"/>
    <p:sldLayoutId id="2147483659" r:id="rId8"/>
  </p:sldLayoutIdLst>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www.umr.co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bisakimia.com/2016/04/16/tetrasiklin-coba-lihat-giginya-d/" TargetMode="External"/><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hyperlink" Target="https://flimpdecisions.net/welcome/66db63285c42d"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m4a"/><Relationship Id="rId1" Type="http://schemas.microsoft.com/office/2007/relationships/media" Target="../media/media30.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40.xm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hyperlink" Target="http://www.grandehealth.com/" TargetMode="External"/><Relationship Id="rId5" Type="http://schemas.openxmlformats.org/officeDocument/2006/relationships/hyperlink" Target="mailto:benefits@grande.com"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637F-107C-F430-E5BE-37E9F33D61BB}"/>
              </a:ext>
            </a:extLst>
          </p:cNvPr>
          <p:cNvSpPr>
            <a:spLocks noGrp="1"/>
          </p:cNvSpPr>
          <p:nvPr>
            <p:ph type="ctrTitle"/>
          </p:nvPr>
        </p:nvSpPr>
        <p:spPr>
          <a:xfrm>
            <a:off x="1416624" y="1034463"/>
            <a:ext cx="9714360" cy="2387600"/>
          </a:xfrm>
        </p:spPr>
        <p:txBody>
          <a:bodyPr/>
          <a:lstStyle/>
          <a:p>
            <a:r>
              <a:rPr lang="en-US">
                <a:latin typeface="Montserrat"/>
              </a:rPr>
              <a:t>2025 Benefits Open Enrollment Meeting</a:t>
            </a:r>
            <a:endParaRPr lang="en-US"/>
          </a:p>
        </p:txBody>
      </p:sp>
      <p:sp>
        <p:nvSpPr>
          <p:cNvPr id="6" name="Subtitle 5">
            <a:extLst>
              <a:ext uri="{FF2B5EF4-FFF2-40B4-BE49-F238E27FC236}">
                <a16:creationId xmlns:a16="http://schemas.microsoft.com/office/drawing/2014/main" id="{EC2DCD9B-3016-7092-62B5-F1BDEE1F3D35}"/>
              </a:ext>
            </a:extLst>
          </p:cNvPr>
          <p:cNvSpPr>
            <a:spLocks noGrp="1"/>
          </p:cNvSpPr>
          <p:nvPr>
            <p:ph type="subTitle" idx="1"/>
          </p:nvPr>
        </p:nvSpPr>
        <p:spPr/>
        <p:txBody>
          <a:bodyPr vert="horz" lIns="91440" tIns="45720" rIns="91440" bIns="45720" rtlCol="0" anchor="t">
            <a:normAutofit/>
          </a:bodyPr>
          <a:lstStyle/>
          <a:p>
            <a:r>
              <a:rPr lang="en-US">
                <a:latin typeface="Roboto"/>
                <a:ea typeface="Roboto"/>
                <a:cs typeface="Roboto"/>
              </a:rPr>
              <a:t>October 20th – November 2nd</a:t>
            </a:r>
            <a:endParaRPr lang="en-US"/>
          </a:p>
        </p:txBody>
      </p:sp>
      <p:pic>
        <p:nvPicPr>
          <p:cNvPr id="11" name="Audio 10">
            <a:hlinkClick r:id="" action="ppaction://media"/>
            <a:extLst>
              <a:ext uri="{FF2B5EF4-FFF2-40B4-BE49-F238E27FC236}">
                <a16:creationId xmlns:a16="http://schemas.microsoft.com/office/drawing/2014/main" id="{C5B11CA2-3993-E6E5-32A1-A29071C27B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72825"/>
      </p:ext>
    </p:extLst>
  </p:cSld>
  <p:clrMapOvr>
    <a:masterClrMapping/>
  </p:clrMapOvr>
  <mc:AlternateContent xmlns:mc="http://schemas.openxmlformats.org/markup-compatibility/2006">
    <mc:Choice xmlns:p14="http://schemas.microsoft.com/office/powerpoint/2010/main" Requires="p14">
      <p:transition spd="slow" p14:dur="2000" advTm="9750"/>
    </mc:Choice>
    <mc:Fallback>
      <p:transition spd="slow" advTm="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CE4AD-E381-3791-AAEC-D69F1F2728F4}"/>
              </a:ext>
            </a:extLst>
          </p:cNvPr>
          <p:cNvSpPr>
            <a:spLocks noGrp="1"/>
          </p:cNvSpPr>
          <p:nvPr>
            <p:ph type="title"/>
          </p:nvPr>
        </p:nvSpPr>
        <p:spPr/>
        <p:txBody>
          <a:bodyPr/>
          <a:lstStyle/>
          <a:p>
            <a:r>
              <a:rPr lang="en-US" sz="4000">
                <a:latin typeface="Montserrat"/>
              </a:rPr>
              <a:t>Medical Networks </a:t>
            </a:r>
            <a:r>
              <a:rPr lang="en-US" sz="4000">
                <a:solidFill>
                  <a:srgbClr val="ED3B43"/>
                </a:solidFill>
                <a:latin typeface="Montserrat"/>
              </a:rPr>
              <a:t> </a:t>
            </a:r>
            <a:endParaRPr lang="en-US" sz="4000">
              <a:solidFill>
                <a:srgbClr val="ED3B43"/>
              </a:solidFill>
            </a:endParaRPr>
          </a:p>
        </p:txBody>
      </p:sp>
      <p:sp>
        <p:nvSpPr>
          <p:cNvPr id="7" name="TextBox 1">
            <a:extLst>
              <a:ext uri="{FF2B5EF4-FFF2-40B4-BE49-F238E27FC236}">
                <a16:creationId xmlns:a16="http://schemas.microsoft.com/office/drawing/2014/main" id="{545089FB-D2C7-7DCA-3565-586EFA8C603F}"/>
              </a:ext>
            </a:extLst>
          </p:cNvPr>
          <p:cNvSpPr txBox="1"/>
          <p:nvPr/>
        </p:nvSpPr>
        <p:spPr>
          <a:xfrm>
            <a:off x="624922" y="1605619"/>
            <a:ext cx="11100581" cy="33547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000">
                <a:solidFill>
                  <a:schemeClr val="tx1">
                    <a:lumMod val="65000"/>
                    <a:lumOff val="35000"/>
                  </a:schemeClr>
                </a:solidFill>
                <a:latin typeface="roboto"/>
                <a:ea typeface="roboto"/>
                <a:cs typeface="roboto"/>
              </a:rPr>
              <a:t>New for 2025, Grande has consolidated medical networks under UMR</a:t>
            </a:r>
            <a:endParaRPr lang="en-US">
              <a:solidFill>
                <a:schemeClr val="tx1">
                  <a:lumMod val="65000"/>
                  <a:lumOff val="35000"/>
                </a:schemeClr>
              </a:solidFill>
            </a:endParaRPr>
          </a:p>
          <a:p>
            <a:pPr marL="742950" lvl="1" indent="-285750">
              <a:buFont typeface="Courier New" panose="020B0604020202020204" pitchFamily="34" charset="0"/>
              <a:buChar char="o"/>
            </a:pPr>
            <a:r>
              <a:rPr lang="en-US" sz="2000">
                <a:solidFill>
                  <a:schemeClr val="tx1">
                    <a:lumMod val="65000"/>
                    <a:lumOff val="35000"/>
                  </a:schemeClr>
                </a:solidFill>
                <a:latin typeface="Roboto"/>
                <a:ea typeface="roboto"/>
                <a:cs typeface="Calibri" panose="020F0502020204030204"/>
              </a:rPr>
              <a:t>Eliminating the current Alliance network</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Calibri" panose="020F0502020204030204"/>
              </a:rPr>
              <a:t>UMR networks will support all Grande Associates with the </a:t>
            </a:r>
            <a:r>
              <a:rPr lang="en-US" sz="2000" b="1">
                <a:solidFill>
                  <a:schemeClr val="tx1">
                    <a:lumMod val="65000"/>
                    <a:lumOff val="35000"/>
                  </a:schemeClr>
                </a:solidFill>
                <a:latin typeface="Roboto"/>
                <a:ea typeface="roboto"/>
                <a:cs typeface="Calibri" panose="020F0502020204030204"/>
              </a:rPr>
              <a:t>Choice Plus </a:t>
            </a:r>
            <a:r>
              <a:rPr lang="en-US" sz="2000">
                <a:solidFill>
                  <a:schemeClr val="tx1">
                    <a:lumMod val="65000"/>
                    <a:lumOff val="35000"/>
                  </a:schemeClr>
                </a:solidFill>
                <a:latin typeface="Roboto"/>
                <a:ea typeface="roboto"/>
                <a:cs typeface="Calibri" panose="020F0502020204030204"/>
              </a:rPr>
              <a:t>network or </a:t>
            </a:r>
            <a:r>
              <a:rPr lang="en-US" sz="2000" b="1">
                <a:solidFill>
                  <a:schemeClr val="tx1">
                    <a:lumMod val="65000"/>
                    <a:lumOff val="35000"/>
                  </a:schemeClr>
                </a:solidFill>
                <a:latin typeface="Roboto"/>
                <a:ea typeface="roboto"/>
                <a:cs typeface="Calibri" panose="020F0502020204030204"/>
              </a:rPr>
              <a:t>Options </a:t>
            </a:r>
            <a:r>
              <a:rPr lang="en-US" sz="2000">
                <a:solidFill>
                  <a:schemeClr val="tx1">
                    <a:lumMod val="65000"/>
                    <a:lumOff val="35000"/>
                  </a:schemeClr>
                </a:solidFill>
                <a:latin typeface="Roboto"/>
                <a:ea typeface="roboto"/>
                <a:cs typeface="Calibri" panose="020F0502020204030204"/>
              </a:rPr>
              <a:t>network</a:t>
            </a:r>
          </a:p>
          <a:p>
            <a:pPr marL="742950" lvl="1" indent="-285750">
              <a:buFont typeface="Courier New" panose="020B0604020202020204" pitchFamily="34" charset="0"/>
              <a:buChar char="o"/>
            </a:pPr>
            <a:r>
              <a:rPr lang="en-US" sz="2000">
                <a:solidFill>
                  <a:schemeClr val="tx1">
                    <a:lumMod val="65000"/>
                    <a:lumOff val="35000"/>
                  </a:schemeClr>
                </a:solidFill>
                <a:latin typeface="Roboto"/>
                <a:ea typeface="roboto"/>
                <a:cs typeface="Calibri" panose="020F0502020204030204"/>
              </a:rPr>
              <a:t>Options Network will only be provided to Associates that reside in Columbia, Dane, Green, Rock, Sauk</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Calibri" panose="020F0502020204030204"/>
              </a:rPr>
              <a:t>Ensure your current provider is in network, utilizing the below steps</a:t>
            </a:r>
          </a:p>
          <a:p>
            <a:pPr marL="285750" indent="-285750">
              <a:buFont typeface="Arial" panose="020B0604020202020204" pitchFamily="34" charset="0"/>
              <a:buChar char="•"/>
            </a:pPr>
            <a:endParaRPr lang="en-US" sz="2400">
              <a:cs typeface="Calibri" panose="020F0502020204030204"/>
            </a:endParaRPr>
          </a:p>
          <a:p>
            <a:pPr marL="285750" indent="-285750">
              <a:buFont typeface="Arial" panose="020B0604020202020204" pitchFamily="34" charset="0"/>
              <a:buChar char="•"/>
            </a:pPr>
            <a:endParaRPr lang="en-US" sz="2400">
              <a:cs typeface="Calibri" panose="020F0502020204030204"/>
            </a:endParaRPr>
          </a:p>
          <a:p>
            <a:endParaRPr lang="en-US" sz="2400">
              <a:cs typeface="Calibri" panose="020F0502020204030204"/>
            </a:endParaRPr>
          </a:p>
        </p:txBody>
      </p:sp>
      <p:pic>
        <p:nvPicPr>
          <p:cNvPr id="5" name="Picture 4" descr="A screenshot of a computer&#10;&#10;Description automatically generated">
            <a:extLst>
              <a:ext uri="{FF2B5EF4-FFF2-40B4-BE49-F238E27FC236}">
                <a16:creationId xmlns:a16="http://schemas.microsoft.com/office/drawing/2014/main" id="{469F1065-119D-2563-CA07-892D58101DA5}"/>
              </a:ext>
            </a:extLst>
          </p:cNvPr>
          <p:cNvPicPr>
            <a:picLocks noChangeAspect="1"/>
          </p:cNvPicPr>
          <p:nvPr/>
        </p:nvPicPr>
        <p:blipFill>
          <a:blip r:embed="rId5"/>
          <a:stretch>
            <a:fillRect/>
          </a:stretch>
        </p:blipFill>
        <p:spPr>
          <a:xfrm>
            <a:off x="9120342" y="357326"/>
            <a:ext cx="2816482" cy="1250242"/>
          </a:xfrm>
          <a:prstGeom prst="rect">
            <a:avLst/>
          </a:prstGeom>
        </p:spPr>
      </p:pic>
      <p:pic>
        <p:nvPicPr>
          <p:cNvPr id="6" name="Picture 5" descr="A blue circle with white number one&#10;&#10;Description automatically generated">
            <a:extLst>
              <a:ext uri="{FF2B5EF4-FFF2-40B4-BE49-F238E27FC236}">
                <a16:creationId xmlns:a16="http://schemas.microsoft.com/office/drawing/2014/main" id="{E73AB0A0-8EFA-C524-58AD-68311A1D474B}"/>
              </a:ext>
            </a:extLst>
          </p:cNvPr>
          <p:cNvPicPr>
            <a:picLocks noChangeAspect="1"/>
          </p:cNvPicPr>
          <p:nvPr/>
        </p:nvPicPr>
        <p:blipFill>
          <a:blip r:embed="rId6"/>
          <a:stretch>
            <a:fillRect/>
          </a:stretch>
        </p:blipFill>
        <p:spPr>
          <a:xfrm>
            <a:off x="1381138" y="4617251"/>
            <a:ext cx="504825" cy="476250"/>
          </a:xfrm>
          <a:prstGeom prst="rect">
            <a:avLst/>
          </a:prstGeom>
          <a:ln>
            <a:noFill/>
          </a:ln>
        </p:spPr>
      </p:pic>
      <p:sp>
        <p:nvSpPr>
          <p:cNvPr id="8" name="TextBox 7">
            <a:extLst>
              <a:ext uri="{FF2B5EF4-FFF2-40B4-BE49-F238E27FC236}">
                <a16:creationId xmlns:a16="http://schemas.microsoft.com/office/drawing/2014/main" id="{EF3BCAD9-75DB-C02C-8546-BBA4E675046D}"/>
              </a:ext>
            </a:extLst>
          </p:cNvPr>
          <p:cNvSpPr txBox="1"/>
          <p:nvPr/>
        </p:nvSpPr>
        <p:spPr>
          <a:xfrm>
            <a:off x="1890091" y="4619267"/>
            <a:ext cx="21742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Go to </a:t>
            </a:r>
            <a:r>
              <a:rPr lang="en-US" sz="1600">
                <a:cs typeface="Calibri"/>
                <a:hlinkClick r:id="rId7"/>
              </a:rPr>
              <a:t>www.umr.com</a:t>
            </a:r>
            <a:r>
              <a:rPr lang="en-US" sz="1600">
                <a:cs typeface="Calibri"/>
              </a:rPr>
              <a:t> and select Find a Provider</a:t>
            </a:r>
          </a:p>
        </p:txBody>
      </p:sp>
      <p:cxnSp>
        <p:nvCxnSpPr>
          <p:cNvPr id="10" name="Straight Arrow Connector 9">
            <a:extLst>
              <a:ext uri="{FF2B5EF4-FFF2-40B4-BE49-F238E27FC236}">
                <a16:creationId xmlns:a16="http://schemas.microsoft.com/office/drawing/2014/main" id="{D9DDF266-5E97-C311-F61A-D53D9DD92363}"/>
              </a:ext>
            </a:extLst>
          </p:cNvPr>
          <p:cNvCxnSpPr/>
          <p:nvPr/>
        </p:nvCxnSpPr>
        <p:spPr>
          <a:xfrm flipH="1">
            <a:off x="3956601" y="4615897"/>
            <a:ext cx="2209" cy="1157355"/>
          </a:xfrm>
          <a:prstGeom prst="straightConnector1">
            <a:avLst/>
          </a:prstGeom>
        </p:spPr>
        <p:style>
          <a:lnRef idx="3">
            <a:schemeClr val="dk1"/>
          </a:lnRef>
          <a:fillRef idx="0">
            <a:schemeClr val="dk1"/>
          </a:fillRef>
          <a:effectRef idx="2">
            <a:schemeClr val="dk1"/>
          </a:effectRef>
          <a:fontRef idx="minor">
            <a:schemeClr val="tx1"/>
          </a:fontRef>
        </p:style>
      </p:cxnSp>
      <p:pic>
        <p:nvPicPr>
          <p:cNvPr id="11" name="Picture 10" descr="A number in a blue circle&#10;&#10;Description automatically generated">
            <a:extLst>
              <a:ext uri="{FF2B5EF4-FFF2-40B4-BE49-F238E27FC236}">
                <a16:creationId xmlns:a16="http://schemas.microsoft.com/office/drawing/2014/main" id="{6125C9B3-10C9-A1D6-5DC9-29C95BD88263}"/>
              </a:ext>
            </a:extLst>
          </p:cNvPr>
          <p:cNvPicPr>
            <a:picLocks noChangeAspect="1"/>
          </p:cNvPicPr>
          <p:nvPr/>
        </p:nvPicPr>
        <p:blipFill>
          <a:blip r:embed="rId8"/>
          <a:stretch>
            <a:fillRect/>
          </a:stretch>
        </p:blipFill>
        <p:spPr>
          <a:xfrm>
            <a:off x="4060618" y="4694307"/>
            <a:ext cx="581025" cy="495300"/>
          </a:xfrm>
          <a:prstGeom prst="rect">
            <a:avLst/>
          </a:prstGeom>
          <a:ln>
            <a:noFill/>
          </a:ln>
        </p:spPr>
      </p:pic>
      <p:sp>
        <p:nvSpPr>
          <p:cNvPr id="15" name="TextBox 14">
            <a:extLst>
              <a:ext uri="{FF2B5EF4-FFF2-40B4-BE49-F238E27FC236}">
                <a16:creationId xmlns:a16="http://schemas.microsoft.com/office/drawing/2014/main" id="{189C8400-7299-3A74-0DDC-F253629C2986}"/>
              </a:ext>
            </a:extLst>
          </p:cNvPr>
          <p:cNvSpPr txBox="1"/>
          <p:nvPr/>
        </p:nvSpPr>
        <p:spPr>
          <a:xfrm>
            <a:off x="4639917" y="4674484"/>
            <a:ext cx="217424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Search for </a:t>
            </a:r>
            <a:r>
              <a:rPr lang="en-US" sz="1600" b="1">
                <a:cs typeface="Calibri"/>
              </a:rPr>
              <a:t>United Health Care – Choice Plus</a:t>
            </a:r>
            <a:r>
              <a:rPr lang="en-US" sz="1600">
                <a:cs typeface="Calibri"/>
              </a:rPr>
              <a:t> or </a:t>
            </a:r>
            <a:r>
              <a:rPr lang="en-US" sz="1600" b="1">
                <a:cs typeface="Calibri"/>
              </a:rPr>
              <a:t>United Health Care - Options</a:t>
            </a:r>
          </a:p>
        </p:txBody>
      </p:sp>
      <p:cxnSp>
        <p:nvCxnSpPr>
          <p:cNvPr id="16" name="Straight Arrow Connector 15">
            <a:extLst>
              <a:ext uri="{FF2B5EF4-FFF2-40B4-BE49-F238E27FC236}">
                <a16:creationId xmlns:a16="http://schemas.microsoft.com/office/drawing/2014/main" id="{1008C331-8E57-FE80-585D-E360576AE7EC}"/>
              </a:ext>
            </a:extLst>
          </p:cNvPr>
          <p:cNvCxnSpPr>
            <a:cxnSpLocks/>
          </p:cNvCxnSpPr>
          <p:nvPr/>
        </p:nvCxnSpPr>
        <p:spPr>
          <a:xfrm flipH="1">
            <a:off x="6816862" y="4626940"/>
            <a:ext cx="2209" cy="1157355"/>
          </a:xfrm>
          <a:prstGeom prst="straightConnector1">
            <a:avLst/>
          </a:prstGeom>
        </p:spPr>
        <p:style>
          <a:lnRef idx="3">
            <a:schemeClr val="dk1"/>
          </a:lnRef>
          <a:fillRef idx="0">
            <a:schemeClr val="dk1"/>
          </a:fillRef>
          <a:effectRef idx="2">
            <a:schemeClr val="dk1"/>
          </a:effectRef>
          <a:fontRef idx="minor">
            <a:schemeClr val="tx1"/>
          </a:fontRef>
        </p:style>
      </p:cxnSp>
      <p:pic>
        <p:nvPicPr>
          <p:cNvPr id="17" name="Picture 16" descr="A blue circle with white number on it&#10;&#10;Description automatically generated">
            <a:extLst>
              <a:ext uri="{FF2B5EF4-FFF2-40B4-BE49-F238E27FC236}">
                <a16:creationId xmlns:a16="http://schemas.microsoft.com/office/drawing/2014/main" id="{B5BED89F-7BD6-C0EF-8EF1-166692FC6D4A}"/>
              </a:ext>
            </a:extLst>
          </p:cNvPr>
          <p:cNvPicPr>
            <a:picLocks noChangeAspect="1"/>
          </p:cNvPicPr>
          <p:nvPr/>
        </p:nvPicPr>
        <p:blipFill>
          <a:blip r:embed="rId9"/>
          <a:stretch>
            <a:fillRect/>
          </a:stretch>
        </p:blipFill>
        <p:spPr>
          <a:xfrm>
            <a:off x="6922604" y="4621764"/>
            <a:ext cx="533400" cy="485775"/>
          </a:xfrm>
          <a:prstGeom prst="rect">
            <a:avLst/>
          </a:prstGeom>
          <a:ln>
            <a:noFill/>
          </a:ln>
        </p:spPr>
      </p:pic>
      <p:sp>
        <p:nvSpPr>
          <p:cNvPr id="18" name="TextBox 17">
            <a:extLst>
              <a:ext uri="{FF2B5EF4-FFF2-40B4-BE49-F238E27FC236}">
                <a16:creationId xmlns:a16="http://schemas.microsoft.com/office/drawing/2014/main" id="{0F83DF61-10E3-5FD4-0A6E-77004921928A}"/>
              </a:ext>
            </a:extLst>
          </p:cNvPr>
          <p:cNvSpPr txBox="1"/>
          <p:nvPr/>
        </p:nvSpPr>
        <p:spPr>
          <a:xfrm>
            <a:off x="7639878" y="4613966"/>
            <a:ext cx="32511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For medical providers, choose View providers. For behavioral health providers (including counseling and substance abuse), select Behavioral health directory</a:t>
            </a:r>
            <a:endParaRPr lang="en-US" sz="1600">
              <a:cs typeface="Calibri"/>
            </a:endParaRPr>
          </a:p>
        </p:txBody>
      </p:sp>
      <p:pic>
        <p:nvPicPr>
          <p:cNvPr id="20" name="Audio 19">
            <a:hlinkClick r:id="" action="ppaction://media"/>
            <a:extLst>
              <a:ext uri="{FF2B5EF4-FFF2-40B4-BE49-F238E27FC236}">
                <a16:creationId xmlns:a16="http://schemas.microsoft.com/office/drawing/2014/main" id="{81CA31E5-4A54-965E-3AFA-813A9058347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7564255"/>
      </p:ext>
    </p:extLst>
  </p:cSld>
  <p:clrMapOvr>
    <a:masterClrMapping/>
  </p:clrMapOvr>
  <mc:AlternateContent xmlns:mc="http://schemas.openxmlformats.org/markup-compatibility/2006">
    <mc:Choice xmlns:p14="http://schemas.microsoft.com/office/powerpoint/2010/main" Requires="p14">
      <p:transition spd="slow" p14:dur="2000" advTm="56964"/>
    </mc:Choice>
    <mc:Fallback>
      <p:transition spd="slow" advTm="5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F660C2-3DBB-82F3-3DB4-97AF93A911D9}"/>
              </a:ext>
            </a:extLst>
          </p:cNvPr>
          <p:cNvSpPr>
            <a:spLocks noGrp="1"/>
          </p:cNvSpPr>
          <p:nvPr>
            <p:ph type="title"/>
          </p:nvPr>
        </p:nvSpPr>
        <p:spPr>
          <a:xfrm>
            <a:off x="410397" y="634347"/>
            <a:ext cx="8097159" cy="809710"/>
          </a:xfrm>
        </p:spPr>
        <p:txBody>
          <a:bodyPr/>
          <a:lstStyle/>
          <a:p>
            <a:r>
              <a:rPr lang="en-US" sz="4000">
                <a:latin typeface="Montserrat"/>
              </a:rPr>
              <a:t> Prescription Plan  </a:t>
            </a:r>
            <a:endParaRPr lang="en-US" sz="4000"/>
          </a:p>
        </p:txBody>
      </p:sp>
      <p:sp>
        <p:nvSpPr>
          <p:cNvPr id="2" name="TextBox 1">
            <a:extLst>
              <a:ext uri="{FF2B5EF4-FFF2-40B4-BE49-F238E27FC236}">
                <a16:creationId xmlns:a16="http://schemas.microsoft.com/office/drawing/2014/main" id="{48B20A0D-C84D-A1BC-D292-59037BE7A380}"/>
              </a:ext>
            </a:extLst>
          </p:cNvPr>
          <p:cNvSpPr txBox="1"/>
          <p:nvPr/>
        </p:nvSpPr>
        <p:spPr>
          <a:xfrm>
            <a:off x="596042" y="1618011"/>
            <a:ext cx="10859390" cy="470898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solidFill>
                  <a:schemeClr val="tx1">
                    <a:lumMod val="65000"/>
                    <a:lumOff val="35000"/>
                  </a:schemeClr>
                </a:solidFill>
              </a:rPr>
              <a:t>The prescription plan is managed by CVS Caremark and coverage depends on the type of medication you have prescribed</a:t>
            </a:r>
            <a:endParaRPr lang="en-US" sz="2000">
              <a:solidFill>
                <a:schemeClr val="tx1">
                  <a:lumMod val="65000"/>
                  <a:lumOff val="35000"/>
                </a:schemeClr>
              </a:solidFill>
              <a:cs typeface="Calibri"/>
            </a:endParaRPr>
          </a:p>
          <a:p>
            <a:pPr lvl="1"/>
            <a:endParaRPr lang="en-US" sz="2000">
              <a:solidFill>
                <a:schemeClr val="tx1">
                  <a:lumMod val="65000"/>
                  <a:lumOff val="35000"/>
                </a:schemeClr>
              </a:solidFill>
              <a:cs typeface="Calibri"/>
            </a:endParaRPr>
          </a:p>
          <a:p>
            <a:pPr lvl="1"/>
            <a:endParaRPr lang="en-US" sz="2000">
              <a:solidFill>
                <a:schemeClr val="tx1">
                  <a:lumMod val="65000"/>
                  <a:lumOff val="35000"/>
                </a:schemeClr>
              </a:solidFill>
            </a:endParaRPr>
          </a:p>
          <a:p>
            <a:pPr lvl="1"/>
            <a:endParaRPr lang="en-US" sz="2000">
              <a:solidFill>
                <a:schemeClr val="tx1">
                  <a:lumMod val="65000"/>
                  <a:lumOff val="35000"/>
                </a:schemeClr>
              </a:solidFill>
            </a:endParaRPr>
          </a:p>
          <a:p>
            <a:pPr lvl="1"/>
            <a:endParaRPr lang="en-US" sz="2000">
              <a:cs typeface="Calibri"/>
            </a:endParaRPr>
          </a:p>
          <a:p>
            <a:pPr lvl="1"/>
            <a:endParaRPr lang="en-US" sz="2000">
              <a:cs typeface="Calibri"/>
            </a:endParaRPr>
          </a:p>
          <a:p>
            <a:pPr lvl="1"/>
            <a:br>
              <a:rPr lang="en-US" sz="2000">
                <a:cs typeface="Calibri"/>
              </a:rPr>
            </a:br>
            <a:endParaRPr lang="en-US" sz="2000">
              <a:cs typeface="Calibri"/>
            </a:endParaRPr>
          </a:p>
          <a:p>
            <a:pPr lvl="1"/>
            <a:endParaRPr lang="en-US" sz="2000"/>
          </a:p>
          <a:p>
            <a:pPr marL="285750" indent="-285750">
              <a:buFont typeface="Arial" panose="020B0604020202020204" pitchFamily="34" charset="0"/>
              <a:buChar char="•"/>
            </a:pPr>
            <a:r>
              <a:rPr lang="en-US" sz="2000">
                <a:solidFill>
                  <a:schemeClr val="tx1">
                    <a:lumMod val="65000"/>
                    <a:lumOff val="35000"/>
                  </a:schemeClr>
                </a:solidFill>
              </a:rPr>
              <a:t>PPO out-of-pocket maximums </a:t>
            </a:r>
            <a:endParaRPr lang="en-US" sz="2000">
              <a:solidFill>
                <a:schemeClr val="tx1">
                  <a:lumMod val="65000"/>
                  <a:lumOff val="35000"/>
                </a:schemeClr>
              </a:solidFill>
              <a:cs typeface="Calibri"/>
            </a:endParaRPr>
          </a:p>
          <a:p>
            <a:pPr marL="742950" lvl="1" indent="-285750">
              <a:buFont typeface="Arial" panose="020B0604020202020204" pitchFamily="34" charset="0"/>
              <a:buChar char="•"/>
            </a:pPr>
            <a:r>
              <a:rPr lang="en-US" sz="2000">
                <a:solidFill>
                  <a:schemeClr val="tx1">
                    <a:lumMod val="65000"/>
                    <a:lumOff val="35000"/>
                  </a:schemeClr>
                </a:solidFill>
              </a:rPr>
              <a:t>Associate Only: $3,000</a:t>
            </a:r>
            <a:endParaRPr lang="en-US" sz="2000">
              <a:solidFill>
                <a:schemeClr val="tx1">
                  <a:lumMod val="65000"/>
                  <a:lumOff val="35000"/>
                </a:schemeClr>
              </a:solidFill>
              <a:cs typeface="Calibri"/>
            </a:endParaRPr>
          </a:p>
          <a:p>
            <a:pPr marL="742950" lvl="1" indent="-285750">
              <a:buFont typeface="Arial" panose="020B0604020202020204" pitchFamily="34" charset="0"/>
              <a:buChar char="•"/>
            </a:pPr>
            <a:r>
              <a:rPr lang="en-US" sz="2000">
                <a:solidFill>
                  <a:schemeClr val="tx1">
                    <a:lumMod val="65000"/>
                    <a:lumOff val="35000"/>
                  </a:schemeClr>
                </a:solidFill>
              </a:rPr>
              <a:t>Associate + 1: $6,000</a:t>
            </a:r>
            <a:endParaRPr lang="en-US" sz="2000">
              <a:solidFill>
                <a:schemeClr val="tx1">
                  <a:lumMod val="65000"/>
                  <a:lumOff val="35000"/>
                </a:schemeClr>
              </a:solidFill>
              <a:cs typeface="Calibri"/>
            </a:endParaRPr>
          </a:p>
          <a:p>
            <a:pPr marL="742950" lvl="1" indent="-285750">
              <a:buFont typeface="Arial" panose="020B0604020202020204" pitchFamily="34" charset="0"/>
              <a:buChar char="•"/>
            </a:pPr>
            <a:r>
              <a:rPr lang="en-US" sz="2000">
                <a:solidFill>
                  <a:schemeClr val="tx1">
                    <a:lumMod val="65000"/>
                    <a:lumOff val="35000"/>
                  </a:schemeClr>
                </a:solidFill>
              </a:rPr>
              <a:t>Family: $8,400</a:t>
            </a:r>
            <a:endParaRPr lang="en-US" sz="2000">
              <a:solidFill>
                <a:schemeClr val="tx1">
                  <a:lumMod val="65000"/>
                  <a:lumOff val="35000"/>
                </a:schemeClr>
              </a:solidFill>
              <a:cs typeface="Calibri"/>
            </a:endParaRPr>
          </a:p>
          <a:p>
            <a:pPr marL="285750" indent="-28575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613B2835-111C-7BF9-21F2-19476861FC81}"/>
              </a:ext>
            </a:extLst>
          </p:cNvPr>
          <p:cNvSpPr txBox="1"/>
          <p:nvPr/>
        </p:nvSpPr>
        <p:spPr>
          <a:xfrm>
            <a:off x="8512035" y="4824108"/>
            <a:ext cx="3533371" cy="995422"/>
          </a:xfrm>
          <a:prstGeom prst="flowChartTerminator">
            <a:avLst/>
          </a:prstGeom>
          <a:solidFill>
            <a:schemeClr val="accent6">
              <a:lumMod val="40000"/>
              <a:lumOff val="60000"/>
            </a:schemeClr>
          </a:solidFill>
        </p:spPr>
        <p:txBody>
          <a:bodyPr wrap="square" lIns="91440" tIns="45720" rIns="91440" bIns="45720" rtlCol="0" anchor="t">
            <a:spAutoFit/>
          </a:bodyPr>
          <a:lstStyle/>
          <a:p>
            <a:pPr algn="ctr"/>
            <a:r>
              <a:rPr lang="en-US" sz="2000">
                <a:latin typeface="Corbel"/>
              </a:rPr>
              <a:t>Save money and time </a:t>
            </a:r>
          </a:p>
          <a:p>
            <a:pPr algn="ctr"/>
            <a:r>
              <a:rPr lang="en-US" sz="2000">
                <a:latin typeface="Corbel"/>
              </a:rPr>
              <a:t>with </a:t>
            </a:r>
            <a:r>
              <a:rPr lang="en-US" sz="2000" b="1" u="sng">
                <a:latin typeface="Corbel"/>
              </a:rPr>
              <a:t>Mail Order!</a:t>
            </a:r>
          </a:p>
        </p:txBody>
      </p:sp>
      <p:pic>
        <p:nvPicPr>
          <p:cNvPr id="38" name="Picture 37" descr="A close-up of a prescription bottle and pills&#10;&#10;Description automatically generated">
            <a:extLst>
              <a:ext uri="{FF2B5EF4-FFF2-40B4-BE49-F238E27FC236}">
                <a16:creationId xmlns:a16="http://schemas.microsoft.com/office/drawing/2014/main" id="{14E337B7-7B7C-BA3F-D926-57CF38725C1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782045" y="2650560"/>
            <a:ext cx="2105938" cy="1995292"/>
          </a:xfrm>
          <a:prstGeom prst="rect">
            <a:avLst/>
          </a:prstGeom>
          <a:ln>
            <a:noFill/>
          </a:ln>
        </p:spPr>
      </p:pic>
      <p:graphicFrame>
        <p:nvGraphicFramePr>
          <p:cNvPr id="44" name="Table 43">
            <a:extLst>
              <a:ext uri="{FF2B5EF4-FFF2-40B4-BE49-F238E27FC236}">
                <a16:creationId xmlns:a16="http://schemas.microsoft.com/office/drawing/2014/main" id="{4DAFEFD6-D18B-DD0D-1DA3-8B87E7D4E321}"/>
              </a:ext>
            </a:extLst>
          </p:cNvPr>
          <p:cNvGraphicFramePr>
            <a:graphicFrameLocks noGrp="1"/>
          </p:cNvGraphicFramePr>
          <p:nvPr>
            <p:extLst>
              <p:ext uri="{D42A27DB-BD31-4B8C-83A1-F6EECF244321}">
                <p14:modId xmlns:p14="http://schemas.microsoft.com/office/powerpoint/2010/main" val="1187892925"/>
              </p:ext>
            </p:extLst>
          </p:nvPr>
        </p:nvGraphicFramePr>
        <p:xfrm>
          <a:off x="2834932" y="2420086"/>
          <a:ext cx="6398710" cy="2219960"/>
        </p:xfrm>
        <a:graphic>
          <a:graphicData uri="http://schemas.openxmlformats.org/drawingml/2006/table">
            <a:tbl>
              <a:tblPr firstRow="1" bandRow="1">
                <a:tableStyleId>{073A0DAA-6AF3-43AB-8588-CEC1D06C72B9}</a:tableStyleId>
              </a:tblPr>
              <a:tblGrid>
                <a:gridCol w="1701451">
                  <a:extLst>
                    <a:ext uri="{9D8B030D-6E8A-4147-A177-3AD203B41FA5}">
                      <a16:colId xmlns:a16="http://schemas.microsoft.com/office/drawing/2014/main" val="1565412456"/>
                    </a:ext>
                  </a:extLst>
                </a:gridCol>
                <a:gridCol w="2400821">
                  <a:extLst>
                    <a:ext uri="{9D8B030D-6E8A-4147-A177-3AD203B41FA5}">
                      <a16:colId xmlns:a16="http://schemas.microsoft.com/office/drawing/2014/main" val="236000299"/>
                    </a:ext>
                  </a:extLst>
                </a:gridCol>
                <a:gridCol w="2296438">
                  <a:extLst>
                    <a:ext uri="{9D8B030D-6E8A-4147-A177-3AD203B41FA5}">
                      <a16:colId xmlns:a16="http://schemas.microsoft.com/office/drawing/2014/main" val="1482476732"/>
                    </a:ext>
                  </a:extLst>
                </a:gridCol>
              </a:tblGrid>
              <a:tr h="370840">
                <a:tc>
                  <a:txBody>
                    <a:bodyPr/>
                    <a:lstStyle/>
                    <a:p>
                      <a:endParaRPr lang="en-US"/>
                    </a:p>
                  </a:txBody>
                  <a:tcPr/>
                </a:tc>
                <a:tc>
                  <a:txBody>
                    <a:bodyPr/>
                    <a:lstStyle/>
                    <a:p>
                      <a:r>
                        <a:rPr lang="en-US"/>
                        <a:t>Plan 1: PPO</a:t>
                      </a:r>
                    </a:p>
                  </a:txBody>
                  <a:tcPr/>
                </a:tc>
                <a:tc>
                  <a:txBody>
                    <a:bodyPr/>
                    <a:lstStyle/>
                    <a:p>
                      <a:r>
                        <a:rPr lang="en-US"/>
                        <a:t>Plan 2: HDHP</a:t>
                      </a:r>
                    </a:p>
                  </a:txBody>
                  <a:tcPr/>
                </a:tc>
                <a:extLst>
                  <a:ext uri="{0D108BD9-81ED-4DB2-BD59-A6C34878D82A}">
                    <a16:rowId xmlns:a16="http://schemas.microsoft.com/office/drawing/2014/main" val="2687712826"/>
                  </a:ext>
                </a:extLst>
              </a:tr>
              <a:tr h="370840">
                <a:tc>
                  <a:txBody>
                    <a:bodyPr/>
                    <a:lstStyle/>
                    <a:p>
                      <a:endParaRPr lang="en-US"/>
                    </a:p>
                  </a:txBody>
                  <a:tcPr/>
                </a:tc>
                <a:tc gridSpan="2">
                  <a:txBody>
                    <a:bodyPr/>
                    <a:lstStyle/>
                    <a:p>
                      <a:pPr algn="ctr"/>
                      <a:r>
                        <a:rPr lang="en-US" b="1"/>
                        <a:t>In-Network</a:t>
                      </a:r>
                    </a:p>
                  </a:txBody>
                  <a:tcPr/>
                </a:tc>
                <a:tc hMerge="1">
                  <a:txBody>
                    <a:bodyPr/>
                    <a:lstStyle/>
                    <a:p>
                      <a:endParaRPr lang="en-US"/>
                    </a:p>
                  </a:txBody>
                  <a:tcPr/>
                </a:tc>
                <a:extLst>
                  <a:ext uri="{0D108BD9-81ED-4DB2-BD59-A6C34878D82A}">
                    <a16:rowId xmlns:a16="http://schemas.microsoft.com/office/drawing/2014/main" val="1772413398"/>
                  </a:ext>
                </a:extLst>
              </a:tr>
              <a:tr h="370840">
                <a:tc>
                  <a:txBody>
                    <a:bodyPr/>
                    <a:lstStyle/>
                    <a:p>
                      <a:r>
                        <a:rPr lang="en-US"/>
                        <a:t>Generic</a:t>
                      </a:r>
                    </a:p>
                  </a:txBody>
                  <a:tcPr/>
                </a:tc>
                <a:tc>
                  <a:txBody>
                    <a:bodyPr/>
                    <a:lstStyle/>
                    <a:p>
                      <a:pPr algn="ctr"/>
                      <a:r>
                        <a:rPr lang="en-US"/>
                        <a:t>Deductible, 20%</a:t>
                      </a:r>
                    </a:p>
                  </a:txBody>
                  <a:tcPr/>
                </a:tc>
                <a:tc>
                  <a:txBody>
                    <a:bodyPr/>
                    <a:lstStyle/>
                    <a:p>
                      <a:pPr lvl="0" algn="ctr">
                        <a:buNone/>
                      </a:pPr>
                      <a:r>
                        <a:rPr lang="en-US" sz="1800" b="0" i="0" u="none" strike="noStrike" noProof="0">
                          <a:solidFill>
                            <a:srgbClr val="000000"/>
                          </a:solidFill>
                          <a:latin typeface="Calibri"/>
                        </a:rPr>
                        <a:t>Deductible, 20%</a:t>
                      </a:r>
                      <a:endParaRPr lang="en-US"/>
                    </a:p>
                  </a:txBody>
                  <a:tcPr/>
                </a:tc>
                <a:extLst>
                  <a:ext uri="{0D108BD9-81ED-4DB2-BD59-A6C34878D82A}">
                    <a16:rowId xmlns:a16="http://schemas.microsoft.com/office/drawing/2014/main" val="1143984287"/>
                  </a:ext>
                </a:extLst>
              </a:tr>
              <a:tr h="370840">
                <a:tc>
                  <a:txBody>
                    <a:bodyPr/>
                    <a:lstStyle/>
                    <a:p>
                      <a:r>
                        <a:rPr lang="en-US"/>
                        <a:t>Brand</a:t>
                      </a:r>
                    </a:p>
                  </a:txBody>
                  <a:tcPr/>
                </a:tc>
                <a:tc>
                  <a:txBody>
                    <a:bodyPr/>
                    <a:lstStyle/>
                    <a:p>
                      <a:pPr algn="ctr"/>
                      <a:r>
                        <a:rPr lang="en-US"/>
                        <a:t>Deductible, 30%</a:t>
                      </a:r>
                    </a:p>
                  </a:txBody>
                  <a:tcPr/>
                </a:tc>
                <a:tc>
                  <a:txBody>
                    <a:bodyPr/>
                    <a:lstStyle/>
                    <a:p>
                      <a:pPr lvl="0" algn="ctr">
                        <a:buNone/>
                      </a:pPr>
                      <a:r>
                        <a:rPr lang="en-US" sz="1800" b="0" i="0" u="none" strike="noStrike" noProof="0">
                          <a:solidFill>
                            <a:srgbClr val="000000"/>
                          </a:solidFill>
                          <a:latin typeface="Calibri"/>
                        </a:rPr>
                        <a:t>Deductible, 20%</a:t>
                      </a:r>
                      <a:endParaRPr lang="en-US"/>
                    </a:p>
                  </a:txBody>
                  <a:tcPr/>
                </a:tc>
                <a:extLst>
                  <a:ext uri="{0D108BD9-81ED-4DB2-BD59-A6C34878D82A}">
                    <a16:rowId xmlns:a16="http://schemas.microsoft.com/office/drawing/2014/main" val="2776154812"/>
                  </a:ext>
                </a:extLst>
              </a:tr>
              <a:tr h="370840">
                <a:tc>
                  <a:txBody>
                    <a:bodyPr/>
                    <a:lstStyle/>
                    <a:p>
                      <a:r>
                        <a:rPr lang="en-US"/>
                        <a:t>Non-Formulary</a:t>
                      </a:r>
                    </a:p>
                  </a:txBody>
                  <a:tcPr/>
                </a:tc>
                <a:tc>
                  <a:txBody>
                    <a:bodyPr/>
                    <a:lstStyle/>
                    <a:p>
                      <a:pPr algn="ctr"/>
                      <a:r>
                        <a:rPr lang="en-US"/>
                        <a:t>Deductible,  45%</a:t>
                      </a:r>
                    </a:p>
                  </a:txBody>
                  <a:tcPr/>
                </a:tc>
                <a:tc>
                  <a:txBody>
                    <a:bodyPr/>
                    <a:lstStyle/>
                    <a:p>
                      <a:pPr lvl="0" algn="ctr">
                        <a:buNone/>
                      </a:pPr>
                      <a:r>
                        <a:rPr lang="en-US" sz="1800" b="0" i="0" u="none" strike="noStrike" noProof="0">
                          <a:solidFill>
                            <a:srgbClr val="000000"/>
                          </a:solidFill>
                          <a:latin typeface="Calibri"/>
                        </a:rPr>
                        <a:t>Deductible, 20%</a:t>
                      </a:r>
                      <a:endParaRPr lang="en-US"/>
                    </a:p>
                  </a:txBody>
                  <a:tcPr/>
                </a:tc>
                <a:extLst>
                  <a:ext uri="{0D108BD9-81ED-4DB2-BD59-A6C34878D82A}">
                    <a16:rowId xmlns:a16="http://schemas.microsoft.com/office/drawing/2014/main" val="1183895980"/>
                  </a:ext>
                </a:extLst>
              </a:tr>
              <a:tr h="365342">
                <a:tc>
                  <a:txBody>
                    <a:bodyPr/>
                    <a:lstStyle/>
                    <a:p>
                      <a:r>
                        <a:rPr lang="en-US"/>
                        <a:t>Specialty</a:t>
                      </a:r>
                    </a:p>
                  </a:txBody>
                  <a:tcPr/>
                </a:tc>
                <a:tc>
                  <a:txBody>
                    <a:bodyPr/>
                    <a:lstStyle/>
                    <a:p>
                      <a:pPr algn="ctr"/>
                      <a:r>
                        <a:rPr lang="en-US"/>
                        <a:t>Deductible, 20%</a:t>
                      </a:r>
                    </a:p>
                  </a:txBody>
                  <a:tcPr/>
                </a:tc>
                <a:tc>
                  <a:txBody>
                    <a:bodyPr/>
                    <a:lstStyle/>
                    <a:p>
                      <a:pPr lvl="0" algn="ctr">
                        <a:buNone/>
                      </a:pPr>
                      <a:r>
                        <a:rPr lang="en-US" sz="1800" b="0" i="0" u="none" strike="noStrike" noProof="0">
                          <a:solidFill>
                            <a:srgbClr val="000000"/>
                          </a:solidFill>
                          <a:latin typeface="Calibri"/>
                        </a:rPr>
                        <a:t>Deductible, 20%</a:t>
                      </a:r>
                      <a:endParaRPr lang="en-US"/>
                    </a:p>
                  </a:txBody>
                  <a:tcPr/>
                </a:tc>
                <a:extLst>
                  <a:ext uri="{0D108BD9-81ED-4DB2-BD59-A6C34878D82A}">
                    <a16:rowId xmlns:a16="http://schemas.microsoft.com/office/drawing/2014/main" val="4182189724"/>
                  </a:ext>
                </a:extLst>
              </a:tr>
            </a:tbl>
          </a:graphicData>
        </a:graphic>
      </p:graphicFrame>
      <p:pic>
        <p:nvPicPr>
          <p:cNvPr id="11" name="Audio 10">
            <a:hlinkClick r:id="" action="ppaction://media"/>
            <a:extLst>
              <a:ext uri="{FF2B5EF4-FFF2-40B4-BE49-F238E27FC236}">
                <a16:creationId xmlns:a16="http://schemas.microsoft.com/office/drawing/2014/main" id="{6628375B-55B5-9C03-75CC-3F4E0A5601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3954058"/>
      </p:ext>
    </p:extLst>
  </p:cSld>
  <p:clrMapOvr>
    <a:masterClrMapping/>
  </p:clrMapOvr>
  <mc:AlternateContent xmlns:mc="http://schemas.openxmlformats.org/markup-compatibility/2006">
    <mc:Choice xmlns:p14="http://schemas.microsoft.com/office/powerpoint/2010/main" Requires="p14">
      <p:transition spd="slow" p14:dur="2000" advTm="76167"/>
    </mc:Choice>
    <mc:Fallback>
      <p:transition spd="slow" advTm="7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0792-07D2-D4D6-6AFA-16353C17D842}"/>
              </a:ext>
            </a:extLst>
          </p:cNvPr>
          <p:cNvSpPr>
            <a:spLocks noGrp="1"/>
          </p:cNvSpPr>
          <p:nvPr>
            <p:ph type="title"/>
          </p:nvPr>
        </p:nvSpPr>
        <p:spPr>
          <a:xfrm>
            <a:off x="618746" y="458583"/>
            <a:ext cx="8612169" cy="1326768"/>
          </a:xfrm>
        </p:spPr>
        <p:txBody>
          <a:bodyPr>
            <a:normAutofit/>
          </a:bodyPr>
          <a:lstStyle/>
          <a:p>
            <a:r>
              <a:rPr lang="en-US" sz="3200">
                <a:latin typeface="Montserrat"/>
              </a:rPr>
              <a:t>2025 Medical Premiums</a:t>
            </a:r>
            <a:endParaRPr lang="en-US" sz="3200"/>
          </a:p>
        </p:txBody>
      </p:sp>
      <p:graphicFrame>
        <p:nvGraphicFramePr>
          <p:cNvPr id="4" name="Table 3">
            <a:extLst>
              <a:ext uri="{FF2B5EF4-FFF2-40B4-BE49-F238E27FC236}">
                <a16:creationId xmlns:a16="http://schemas.microsoft.com/office/drawing/2014/main" id="{6457BAE2-8C81-27F8-8F40-3FE988CEC19F}"/>
              </a:ext>
            </a:extLst>
          </p:cNvPr>
          <p:cNvGraphicFramePr>
            <a:graphicFrameLocks noGrp="1"/>
          </p:cNvGraphicFramePr>
          <p:nvPr>
            <p:extLst>
              <p:ext uri="{D42A27DB-BD31-4B8C-83A1-F6EECF244321}">
                <p14:modId xmlns:p14="http://schemas.microsoft.com/office/powerpoint/2010/main" val="2308594650"/>
              </p:ext>
            </p:extLst>
          </p:nvPr>
        </p:nvGraphicFramePr>
        <p:xfrm>
          <a:off x="1469695" y="1905726"/>
          <a:ext cx="1496681" cy="2274350"/>
        </p:xfrm>
        <a:graphic>
          <a:graphicData uri="http://schemas.openxmlformats.org/drawingml/2006/table">
            <a:tbl>
              <a:tblPr firstRow="1" bandRow="1">
                <a:tableStyleId>{073A0DAA-6AF3-43AB-8588-CEC1D06C72B9}</a:tableStyleId>
              </a:tblPr>
              <a:tblGrid>
                <a:gridCol w="1496681">
                  <a:extLst>
                    <a:ext uri="{9D8B030D-6E8A-4147-A177-3AD203B41FA5}">
                      <a16:colId xmlns:a16="http://schemas.microsoft.com/office/drawing/2014/main" val="2061152155"/>
                    </a:ext>
                  </a:extLst>
                </a:gridCol>
              </a:tblGrid>
              <a:tr h="1279028">
                <a:tc>
                  <a:txBody>
                    <a:bodyPr/>
                    <a:lstStyle/>
                    <a:p>
                      <a:pPr lvl="0" algn="ctr">
                        <a:buNone/>
                      </a:pPr>
                      <a:endParaRPr lang="en-US" sz="1400">
                        <a:latin typeface="roboto"/>
                      </a:endParaRPr>
                    </a:p>
                  </a:txBody>
                  <a:tcPr anchor="ctr"/>
                </a:tc>
                <a:extLst>
                  <a:ext uri="{0D108BD9-81ED-4DB2-BD59-A6C34878D82A}">
                    <a16:rowId xmlns:a16="http://schemas.microsoft.com/office/drawing/2014/main" val="460582584"/>
                  </a:ext>
                </a:extLst>
              </a:tr>
              <a:tr h="319254">
                <a:tc>
                  <a:txBody>
                    <a:bodyPr/>
                    <a:lstStyle/>
                    <a:p>
                      <a:r>
                        <a:rPr lang="en-US" sz="1400" b="1">
                          <a:latin typeface="roboto"/>
                        </a:rPr>
                        <a:t>Associate</a:t>
                      </a:r>
                    </a:p>
                  </a:txBody>
                  <a:tcPr/>
                </a:tc>
                <a:extLst>
                  <a:ext uri="{0D108BD9-81ED-4DB2-BD59-A6C34878D82A}">
                    <a16:rowId xmlns:a16="http://schemas.microsoft.com/office/drawing/2014/main" val="54617629"/>
                  </a:ext>
                </a:extLst>
              </a:tr>
              <a:tr h="309864">
                <a:tc>
                  <a:txBody>
                    <a:bodyPr/>
                    <a:lstStyle/>
                    <a:p>
                      <a:r>
                        <a:rPr lang="en-US" sz="1400" b="1">
                          <a:latin typeface="roboto"/>
                        </a:rPr>
                        <a:t>Associate +1</a:t>
                      </a:r>
                    </a:p>
                  </a:txBody>
                  <a:tcPr/>
                </a:tc>
                <a:extLst>
                  <a:ext uri="{0D108BD9-81ED-4DB2-BD59-A6C34878D82A}">
                    <a16:rowId xmlns:a16="http://schemas.microsoft.com/office/drawing/2014/main" val="388132458"/>
                  </a:ext>
                </a:extLst>
              </a:tr>
              <a:tr h="366204">
                <a:tc>
                  <a:txBody>
                    <a:bodyPr/>
                    <a:lstStyle/>
                    <a:p>
                      <a:r>
                        <a:rPr lang="en-US" sz="1400" b="1">
                          <a:latin typeface="roboto"/>
                        </a:rPr>
                        <a:t>Family</a:t>
                      </a:r>
                    </a:p>
                  </a:txBody>
                  <a:tcPr/>
                </a:tc>
                <a:extLst>
                  <a:ext uri="{0D108BD9-81ED-4DB2-BD59-A6C34878D82A}">
                    <a16:rowId xmlns:a16="http://schemas.microsoft.com/office/drawing/2014/main" val="1267874760"/>
                  </a:ext>
                </a:extLst>
              </a:tr>
            </a:tbl>
          </a:graphicData>
        </a:graphic>
      </p:graphicFrame>
      <p:sp>
        <p:nvSpPr>
          <p:cNvPr id="5" name="TextBox 4">
            <a:extLst>
              <a:ext uri="{FF2B5EF4-FFF2-40B4-BE49-F238E27FC236}">
                <a16:creationId xmlns:a16="http://schemas.microsoft.com/office/drawing/2014/main" id="{C80759CD-584D-90FA-071A-04EF363B20A0}"/>
              </a:ext>
            </a:extLst>
          </p:cNvPr>
          <p:cNvSpPr txBox="1"/>
          <p:nvPr/>
        </p:nvSpPr>
        <p:spPr>
          <a:xfrm>
            <a:off x="730537" y="4515684"/>
            <a:ext cx="104078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65000"/>
                    <a:lumOff val="35000"/>
                  </a:schemeClr>
                </a:solidFill>
                <a:latin typeface="Roboto"/>
                <a:ea typeface="roboto"/>
                <a:cs typeface="Calibri"/>
              </a:rPr>
              <a:t>Wellness program remains the same for 2025</a:t>
            </a:r>
            <a:endParaRPr lang="en-US">
              <a:solidFill>
                <a:schemeClr val="tx1">
                  <a:lumMod val="65000"/>
                  <a:lumOff val="35000"/>
                </a:schemeClr>
              </a:solidFill>
              <a:latin typeface="Roboto"/>
              <a:ea typeface="Roboto"/>
              <a:cs typeface="Calibri"/>
            </a:endParaRPr>
          </a:p>
          <a:p>
            <a:pPr marL="285750" indent="-285750">
              <a:buFont typeface="Arial"/>
              <a:buChar char="•"/>
            </a:pPr>
            <a:r>
              <a:rPr lang="en-US">
                <a:solidFill>
                  <a:schemeClr val="tx1">
                    <a:lumMod val="65000"/>
                    <a:lumOff val="35000"/>
                  </a:schemeClr>
                </a:solidFill>
                <a:latin typeface="Roboto"/>
                <a:ea typeface="roboto"/>
                <a:cs typeface="Calibri"/>
              </a:rPr>
              <a:t>Associate discount $35 bi-weekly</a:t>
            </a:r>
          </a:p>
          <a:p>
            <a:pPr marL="285750" indent="-285750">
              <a:buFont typeface="Arial"/>
              <a:buChar char="•"/>
            </a:pPr>
            <a:r>
              <a:rPr lang="en-US">
                <a:solidFill>
                  <a:schemeClr val="tx1">
                    <a:lumMod val="65000"/>
                    <a:lumOff val="35000"/>
                  </a:schemeClr>
                </a:solidFill>
                <a:latin typeface="Roboto"/>
                <a:ea typeface="roboto"/>
                <a:cs typeface="Calibri"/>
              </a:rPr>
              <a:t>Spouse discount $20 bi-weekly</a:t>
            </a:r>
            <a:endParaRPr lang="en-US">
              <a:solidFill>
                <a:schemeClr val="tx1">
                  <a:lumMod val="65000"/>
                  <a:lumOff val="35000"/>
                </a:schemeClr>
              </a:solidFill>
              <a:latin typeface="Roboto"/>
              <a:ea typeface="roboto"/>
              <a:cs typeface="roboto"/>
            </a:endParaRPr>
          </a:p>
        </p:txBody>
      </p:sp>
      <p:graphicFrame>
        <p:nvGraphicFramePr>
          <p:cNvPr id="6" name="Table 5">
            <a:extLst>
              <a:ext uri="{FF2B5EF4-FFF2-40B4-BE49-F238E27FC236}">
                <a16:creationId xmlns:a16="http://schemas.microsoft.com/office/drawing/2014/main" id="{6FEDB52F-5109-D5EB-DBD5-5313220B1B84}"/>
              </a:ext>
            </a:extLst>
          </p:cNvPr>
          <p:cNvGraphicFramePr>
            <a:graphicFrameLocks noGrp="1"/>
          </p:cNvGraphicFramePr>
          <p:nvPr>
            <p:extLst>
              <p:ext uri="{D42A27DB-BD31-4B8C-83A1-F6EECF244321}">
                <p14:modId xmlns:p14="http://schemas.microsoft.com/office/powerpoint/2010/main" val="428452506"/>
              </p:ext>
            </p:extLst>
          </p:nvPr>
        </p:nvGraphicFramePr>
        <p:xfrm>
          <a:off x="2964666" y="1904475"/>
          <a:ext cx="3901312" cy="2274350"/>
        </p:xfrm>
        <a:graphic>
          <a:graphicData uri="http://schemas.openxmlformats.org/drawingml/2006/table">
            <a:tbl>
              <a:tblPr firstRow="1" bandRow="1">
                <a:tableStyleId>{93296810-A885-4BE3-A3E7-6D5BEEA58F35}</a:tableStyleId>
              </a:tblPr>
              <a:tblGrid>
                <a:gridCol w="1293126">
                  <a:extLst>
                    <a:ext uri="{9D8B030D-6E8A-4147-A177-3AD203B41FA5}">
                      <a16:colId xmlns:a16="http://schemas.microsoft.com/office/drawing/2014/main" val="2061152155"/>
                    </a:ext>
                  </a:extLst>
                </a:gridCol>
                <a:gridCol w="1279014">
                  <a:extLst>
                    <a:ext uri="{9D8B030D-6E8A-4147-A177-3AD203B41FA5}">
                      <a16:colId xmlns:a16="http://schemas.microsoft.com/office/drawing/2014/main" val="2626274075"/>
                    </a:ext>
                  </a:extLst>
                </a:gridCol>
                <a:gridCol w="1329172">
                  <a:extLst>
                    <a:ext uri="{9D8B030D-6E8A-4147-A177-3AD203B41FA5}">
                      <a16:colId xmlns:a16="http://schemas.microsoft.com/office/drawing/2014/main" val="2902544949"/>
                    </a:ext>
                  </a:extLst>
                </a:gridCol>
              </a:tblGrid>
              <a:tr h="547508">
                <a:tc gridSpan="3">
                  <a:txBody>
                    <a:bodyPr/>
                    <a:lstStyle/>
                    <a:p>
                      <a:pPr lvl="0" algn="ctr">
                        <a:buNone/>
                      </a:pPr>
                      <a:r>
                        <a:rPr lang="en-US" sz="1400">
                          <a:latin typeface="roboto"/>
                        </a:rPr>
                        <a:t> Bi-Weekly Premiums – Plan 1: PPO</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0582584"/>
                  </a:ext>
                </a:extLst>
              </a:tr>
              <a:tr h="728427">
                <a:tc>
                  <a:txBody>
                    <a:bodyPr/>
                    <a:lstStyle/>
                    <a:p>
                      <a:pPr lvl="0">
                        <a:buNone/>
                      </a:pPr>
                      <a:r>
                        <a:rPr lang="en-US" sz="1400" b="1">
                          <a:latin typeface="roboto"/>
                        </a:rPr>
                        <a:t>Associate – Normal Rates</a:t>
                      </a:r>
                      <a:endParaRPr lang="en-US"/>
                    </a:p>
                  </a:txBody>
                  <a:tcPr/>
                </a:tc>
                <a:tc>
                  <a:txBody>
                    <a:bodyPr/>
                    <a:lstStyle/>
                    <a:p>
                      <a:pPr lvl="0">
                        <a:buNone/>
                      </a:pPr>
                      <a:r>
                        <a:rPr lang="en-US" sz="1400" b="1">
                          <a:latin typeface="roboto"/>
                        </a:rPr>
                        <a:t>Associate Only - Discount</a:t>
                      </a:r>
                    </a:p>
                  </a:txBody>
                  <a:tcPr/>
                </a:tc>
                <a:tc>
                  <a:txBody>
                    <a:bodyPr/>
                    <a:lstStyle/>
                    <a:p>
                      <a:pPr lvl="0">
                        <a:buNone/>
                      </a:pPr>
                      <a:r>
                        <a:rPr lang="en-US" sz="1400" b="1">
                          <a:latin typeface="roboto"/>
                        </a:rPr>
                        <a:t>Associate &amp; Spouse – Discount</a:t>
                      </a:r>
                    </a:p>
                  </a:txBody>
                  <a:tcPr/>
                </a:tc>
                <a:extLst>
                  <a:ext uri="{0D108BD9-81ED-4DB2-BD59-A6C34878D82A}">
                    <a16:rowId xmlns:a16="http://schemas.microsoft.com/office/drawing/2014/main" val="3462275241"/>
                  </a:ext>
                </a:extLst>
              </a:tr>
              <a:tr h="319254">
                <a:tc>
                  <a:txBody>
                    <a:bodyPr/>
                    <a:lstStyle/>
                    <a:p>
                      <a:r>
                        <a:rPr lang="en-US" sz="1400">
                          <a:latin typeface="roboto"/>
                        </a:rPr>
                        <a:t>$93</a:t>
                      </a:r>
                    </a:p>
                  </a:txBody>
                  <a:tcPr/>
                </a:tc>
                <a:tc>
                  <a:txBody>
                    <a:bodyPr/>
                    <a:lstStyle/>
                    <a:p>
                      <a:pPr lvl="0">
                        <a:buNone/>
                      </a:pPr>
                      <a:r>
                        <a:rPr lang="en-US" sz="1400">
                          <a:latin typeface="roboto"/>
                        </a:rPr>
                        <a:t>$58</a:t>
                      </a:r>
                    </a:p>
                  </a:txBody>
                  <a:tcPr/>
                </a:tc>
                <a:tc>
                  <a:txBody>
                    <a:bodyPr/>
                    <a:lstStyle/>
                    <a:p>
                      <a:r>
                        <a:rPr lang="en-US" sz="1400">
                          <a:latin typeface="roboto"/>
                        </a:rPr>
                        <a:t>N/A</a:t>
                      </a:r>
                    </a:p>
                  </a:txBody>
                  <a:tcPr/>
                </a:tc>
                <a:extLst>
                  <a:ext uri="{0D108BD9-81ED-4DB2-BD59-A6C34878D82A}">
                    <a16:rowId xmlns:a16="http://schemas.microsoft.com/office/drawing/2014/main" val="54617629"/>
                  </a:ext>
                </a:extLst>
              </a:tr>
              <a:tr h="309864">
                <a:tc>
                  <a:txBody>
                    <a:bodyPr/>
                    <a:lstStyle/>
                    <a:p>
                      <a:r>
                        <a:rPr lang="en-US" sz="1400">
                          <a:latin typeface="roboto"/>
                        </a:rPr>
                        <a:t>$227</a:t>
                      </a:r>
                    </a:p>
                  </a:txBody>
                  <a:tcPr/>
                </a:tc>
                <a:tc>
                  <a:txBody>
                    <a:bodyPr/>
                    <a:lstStyle/>
                    <a:p>
                      <a:pPr lvl="0">
                        <a:buNone/>
                      </a:pPr>
                      <a:r>
                        <a:rPr lang="en-US" sz="1400">
                          <a:latin typeface="roboto"/>
                        </a:rPr>
                        <a:t>$192</a:t>
                      </a:r>
                    </a:p>
                  </a:txBody>
                  <a:tcPr/>
                </a:tc>
                <a:tc>
                  <a:txBody>
                    <a:bodyPr/>
                    <a:lstStyle/>
                    <a:p>
                      <a:r>
                        <a:rPr lang="en-US" sz="1400">
                          <a:latin typeface="roboto"/>
                        </a:rPr>
                        <a:t>$172</a:t>
                      </a:r>
                    </a:p>
                  </a:txBody>
                  <a:tcPr/>
                </a:tc>
                <a:extLst>
                  <a:ext uri="{0D108BD9-81ED-4DB2-BD59-A6C34878D82A}">
                    <a16:rowId xmlns:a16="http://schemas.microsoft.com/office/drawing/2014/main" val="388132458"/>
                  </a:ext>
                </a:extLst>
              </a:tr>
              <a:tr h="366204">
                <a:tc>
                  <a:txBody>
                    <a:bodyPr/>
                    <a:lstStyle/>
                    <a:p>
                      <a:r>
                        <a:rPr lang="en-US" sz="1400">
                          <a:latin typeface="roboto"/>
                        </a:rPr>
                        <a:t>$330</a:t>
                      </a:r>
                    </a:p>
                  </a:txBody>
                  <a:tcPr/>
                </a:tc>
                <a:tc>
                  <a:txBody>
                    <a:bodyPr/>
                    <a:lstStyle/>
                    <a:p>
                      <a:pPr lvl="0">
                        <a:buNone/>
                      </a:pPr>
                      <a:r>
                        <a:rPr lang="en-US" sz="1400">
                          <a:latin typeface="roboto"/>
                        </a:rPr>
                        <a:t>$295</a:t>
                      </a:r>
                    </a:p>
                  </a:txBody>
                  <a:tcPr/>
                </a:tc>
                <a:tc>
                  <a:txBody>
                    <a:bodyPr/>
                    <a:lstStyle/>
                    <a:p>
                      <a:r>
                        <a:rPr lang="en-US" sz="1400">
                          <a:latin typeface="roboto"/>
                        </a:rPr>
                        <a:t>$275</a:t>
                      </a:r>
                    </a:p>
                  </a:txBody>
                  <a:tcPr/>
                </a:tc>
                <a:extLst>
                  <a:ext uri="{0D108BD9-81ED-4DB2-BD59-A6C34878D82A}">
                    <a16:rowId xmlns:a16="http://schemas.microsoft.com/office/drawing/2014/main" val="1267874760"/>
                  </a:ext>
                </a:extLst>
              </a:tr>
            </a:tbl>
          </a:graphicData>
        </a:graphic>
      </p:graphicFrame>
      <p:graphicFrame>
        <p:nvGraphicFramePr>
          <p:cNvPr id="7" name="Table 6">
            <a:extLst>
              <a:ext uri="{FF2B5EF4-FFF2-40B4-BE49-F238E27FC236}">
                <a16:creationId xmlns:a16="http://schemas.microsoft.com/office/drawing/2014/main" id="{1FD83824-788A-6100-59C7-DBDDE5A8B57B}"/>
              </a:ext>
            </a:extLst>
          </p:cNvPr>
          <p:cNvGraphicFramePr>
            <a:graphicFrameLocks noGrp="1"/>
          </p:cNvGraphicFramePr>
          <p:nvPr>
            <p:extLst>
              <p:ext uri="{D42A27DB-BD31-4B8C-83A1-F6EECF244321}">
                <p14:modId xmlns:p14="http://schemas.microsoft.com/office/powerpoint/2010/main" val="1652564890"/>
              </p:ext>
            </p:extLst>
          </p:nvPr>
        </p:nvGraphicFramePr>
        <p:xfrm>
          <a:off x="6854801" y="1918914"/>
          <a:ext cx="4016922" cy="2271452"/>
        </p:xfrm>
        <a:graphic>
          <a:graphicData uri="http://schemas.openxmlformats.org/drawingml/2006/table">
            <a:tbl>
              <a:tblPr firstRow="1" bandRow="1">
                <a:tableStyleId>{7DF18680-E054-41AD-8BC1-D1AEF772440D}</a:tableStyleId>
              </a:tblPr>
              <a:tblGrid>
                <a:gridCol w="1331445">
                  <a:extLst>
                    <a:ext uri="{9D8B030D-6E8A-4147-A177-3AD203B41FA5}">
                      <a16:colId xmlns:a16="http://schemas.microsoft.com/office/drawing/2014/main" val="2061152155"/>
                    </a:ext>
                  </a:extLst>
                </a:gridCol>
                <a:gridCol w="1316917">
                  <a:extLst>
                    <a:ext uri="{9D8B030D-6E8A-4147-A177-3AD203B41FA5}">
                      <a16:colId xmlns:a16="http://schemas.microsoft.com/office/drawing/2014/main" val="2626274075"/>
                    </a:ext>
                  </a:extLst>
                </a:gridCol>
                <a:gridCol w="1368560">
                  <a:extLst>
                    <a:ext uri="{9D8B030D-6E8A-4147-A177-3AD203B41FA5}">
                      <a16:colId xmlns:a16="http://schemas.microsoft.com/office/drawing/2014/main" val="2902544949"/>
                    </a:ext>
                  </a:extLst>
                </a:gridCol>
              </a:tblGrid>
              <a:tr h="544610">
                <a:tc gridSpan="3">
                  <a:txBody>
                    <a:bodyPr/>
                    <a:lstStyle/>
                    <a:p>
                      <a:pPr lvl="0" algn="ctr">
                        <a:buNone/>
                      </a:pPr>
                      <a:r>
                        <a:rPr lang="en-US" sz="1400">
                          <a:latin typeface="Roboto"/>
                        </a:rPr>
                        <a:t>Bi-Weekly Premiums – Plan 2: HDHP </a:t>
                      </a:r>
                    </a:p>
                  </a:txBody>
                  <a:tcPr anchor="ctr"/>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60582584"/>
                  </a:ext>
                </a:extLst>
              </a:tr>
              <a:tr h="718713">
                <a:tc>
                  <a:txBody>
                    <a:bodyPr/>
                    <a:lstStyle/>
                    <a:p>
                      <a:r>
                        <a:rPr lang="en-US" sz="1400" b="1">
                          <a:latin typeface="Roboto"/>
                        </a:rPr>
                        <a:t>Associate – Normal Rates</a:t>
                      </a:r>
                    </a:p>
                  </a:txBody>
                  <a:tcPr/>
                </a:tc>
                <a:tc>
                  <a:txBody>
                    <a:bodyPr/>
                    <a:lstStyle/>
                    <a:p>
                      <a:pPr lvl="0">
                        <a:buNone/>
                      </a:pPr>
                      <a:r>
                        <a:rPr lang="en-US" sz="1400" b="1">
                          <a:latin typeface="Roboto"/>
                        </a:rPr>
                        <a:t>Associate Only – Discount</a:t>
                      </a:r>
                    </a:p>
                  </a:txBody>
                  <a:tcPr/>
                </a:tc>
                <a:tc>
                  <a:txBody>
                    <a:bodyPr/>
                    <a:lstStyle/>
                    <a:p>
                      <a:pPr lvl="0">
                        <a:buNone/>
                      </a:pPr>
                      <a:r>
                        <a:rPr lang="en-US" sz="1400" b="1">
                          <a:latin typeface="Roboto"/>
                        </a:rPr>
                        <a:t>Associate &amp; Spouse - Discount</a:t>
                      </a:r>
                    </a:p>
                  </a:txBody>
                  <a:tcPr/>
                </a:tc>
                <a:extLst>
                  <a:ext uri="{0D108BD9-81ED-4DB2-BD59-A6C34878D82A}">
                    <a16:rowId xmlns:a16="http://schemas.microsoft.com/office/drawing/2014/main" val="3462275241"/>
                  </a:ext>
                </a:extLst>
              </a:tr>
              <a:tr h="319254">
                <a:tc>
                  <a:txBody>
                    <a:bodyPr/>
                    <a:lstStyle/>
                    <a:p>
                      <a:r>
                        <a:rPr lang="en-US" sz="1400">
                          <a:latin typeface="Roboto"/>
                        </a:rPr>
                        <a:t>$56</a:t>
                      </a:r>
                    </a:p>
                  </a:txBody>
                  <a:tcPr/>
                </a:tc>
                <a:tc>
                  <a:txBody>
                    <a:bodyPr/>
                    <a:lstStyle/>
                    <a:p>
                      <a:pPr lvl="0">
                        <a:buNone/>
                      </a:pPr>
                      <a:r>
                        <a:rPr lang="en-US" sz="1400">
                          <a:latin typeface="Roboto"/>
                        </a:rPr>
                        <a:t>$21</a:t>
                      </a:r>
                    </a:p>
                  </a:txBody>
                  <a:tcPr/>
                </a:tc>
                <a:tc>
                  <a:txBody>
                    <a:bodyPr/>
                    <a:lstStyle/>
                    <a:p>
                      <a:r>
                        <a:rPr lang="en-US" sz="1400">
                          <a:latin typeface="Roboto"/>
                        </a:rPr>
                        <a:t>N/A</a:t>
                      </a:r>
                    </a:p>
                  </a:txBody>
                  <a:tcPr/>
                </a:tc>
                <a:extLst>
                  <a:ext uri="{0D108BD9-81ED-4DB2-BD59-A6C34878D82A}">
                    <a16:rowId xmlns:a16="http://schemas.microsoft.com/office/drawing/2014/main" val="54617629"/>
                  </a:ext>
                </a:extLst>
              </a:tr>
              <a:tr h="309864">
                <a:tc>
                  <a:txBody>
                    <a:bodyPr/>
                    <a:lstStyle/>
                    <a:p>
                      <a:r>
                        <a:rPr lang="en-US" sz="1400">
                          <a:latin typeface="Roboto"/>
                        </a:rPr>
                        <a:t>$142</a:t>
                      </a:r>
                    </a:p>
                  </a:txBody>
                  <a:tcPr/>
                </a:tc>
                <a:tc>
                  <a:txBody>
                    <a:bodyPr/>
                    <a:lstStyle/>
                    <a:p>
                      <a:pPr lvl="0">
                        <a:buNone/>
                      </a:pPr>
                      <a:r>
                        <a:rPr lang="en-US" sz="1400">
                          <a:latin typeface="Roboto"/>
                        </a:rPr>
                        <a:t>$107</a:t>
                      </a:r>
                    </a:p>
                  </a:txBody>
                  <a:tcPr/>
                </a:tc>
                <a:tc>
                  <a:txBody>
                    <a:bodyPr/>
                    <a:lstStyle/>
                    <a:p>
                      <a:r>
                        <a:rPr lang="en-US" sz="1400">
                          <a:latin typeface="Roboto"/>
                        </a:rPr>
                        <a:t>$87</a:t>
                      </a:r>
                    </a:p>
                  </a:txBody>
                  <a:tcPr/>
                </a:tc>
                <a:extLst>
                  <a:ext uri="{0D108BD9-81ED-4DB2-BD59-A6C34878D82A}">
                    <a16:rowId xmlns:a16="http://schemas.microsoft.com/office/drawing/2014/main" val="388132458"/>
                  </a:ext>
                </a:extLst>
              </a:tr>
              <a:tr h="366204">
                <a:tc>
                  <a:txBody>
                    <a:bodyPr/>
                    <a:lstStyle/>
                    <a:p>
                      <a:r>
                        <a:rPr lang="en-US" sz="1400">
                          <a:latin typeface="Roboto"/>
                        </a:rPr>
                        <a:t>$200</a:t>
                      </a:r>
                    </a:p>
                  </a:txBody>
                  <a:tcPr/>
                </a:tc>
                <a:tc>
                  <a:txBody>
                    <a:bodyPr/>
                    <a:lstStyle/>
                    <a:p>
                      <a:pPr lvl="0">
                        <a:buNone/>
                      </a:pPr>
                      <a:r>
                        <a:rPr lang="en-US" sz="1400">
                          <a:latin typeface="Roboto"/>
                        </a:rPr>
                        <a:t>$165</a:t>
                      </a:r>
                    </a:p>
                  </a:txBody>
                  <a:tcPr/>
                </a:tc>
                <a:tc>
                  <a:txBody>
                    <a:bodyPr/>
                    <a:lstStyle/>
                    <a:p>
                      <a:r>
                        <a:rPr lang="en-US" sz="1400">
                          <a:latin typeface="Roboto"/>
                        </a:rPr>
                        <a:t>$145</a:t>
                      </a:r>
                    </a:p>
                  </a:txBody>
                  <a:tcPr/>
                </a:tc>
                <a:extLst>
                  <a:ext uri="{0D108BD9-81ED-4DB2-BD59-A6C34878D82A}">
                    <a16:rowId xmlns:a16="http://schemas.microsoft.com/office/drawing/2014/main" val="1267874760"/>
                  </a:ext>
                </a:extLst>
              </a:tr>
            </a:tbl>
          </a:graphicData>
        </a:graphic>
      </p:graphicFrame>
      <p:pic>
        <p:nvPicPr>
          <p:cNvPr id="3" name="Picture 2" descr="A magnifying glass with a medical symbol&#10;&#10;Description automatically generated">
            <a:extLst>
              <a:ext uri="{FF2B5EF4-FFF2-40B4-BE49-F238E27FC236}">
                <a16:creationId xmlns:a16="http://schemas.microsoft.com/office/drawing/2014/main" id="{7D59258B-A0E3-F643-5EAB-1462C86B3402}"/>
              </a:ext>
            </a:extLst>
          </p:cNvPr>
          <p:cNvPicPr>
            <a:picLocks noChangeAspect="1"/>
          </p:cNvPicPr>
          <p:nvPr/>
        </p:nvPicPr>
        <p:blipFill>
          <a:blip r:embed="rId5"/>
          <a:stretch>
            <a:fillRect/>
          </a:stretch>
        </p:blipFill>
        <p:spPr>
          <a:xfrm>
            <a:off x="10133772" y="462170"/>
            <a:ext cx="1333500" cy="1295400"/>
          </a:xfrm>
          <a:prstGeom prst="rect">
            <a:avLst/>
          </a:prstGeom>
          <a:ln>
            <a:noFill/>
          </a:ln>
        </p:spPr>
      </p:pic>
      <p:pic>
        <p:nvPicPr>
          <p:cNvPr id="23" name="Audio 22">
            <a:hlinkClick r:id="" action="ppaction://media"/>
            <a:extLst>
              <a:ext uri="{FF2B5EF4-FFF2-40B4-BE49-F238E27FC236}">
                <a16:creationId xmlns:a16="http://schemas.microsoft.com/office/drawing/2014/main" id="{FAFE0235-4C06-C305-4D3A-4EB8C4F785A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8976413"/>
      </p:ext>
    </p:extLst>
  </p:cSld>
  <p:clrMapOvr>
    <a:masterClrMapping/>
  </p:clrMapOvr>
  <mc:AlternateContent xmlns:mc="http://schemas.openxmlformats.org/markup-compatibility/2006">
    <mc:Choice xmlns:p14="http://schemas.microsoft.com/office/powerpoint/2010/main" Requires="p14">
      <p:transition spd="slow" p14:dur="2000" advTm="72024"/>
    </mc:Choice>
    <mc:Fallback>
      <p:transition spd="slow" advTm="72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BAE9F-C595-8E23-213D-5AF4301A2BAC}"/>
              </a:ext>
            </a:extLst>
          </p:cNvPr>
          <p:cNvSpPr>
            <a:spLocks noGrp="1"/>
          </p:cNvSpPr>
          <p:nvPr>
            <p:ph idx="1"/>
          </p:nvPr>
        </p:nvSpPr>
        <p:spPr>
          <a:ln>
            <a:solidFill>
              <a:schemeClr val="bg1">
                <a:lumMod val="85000"/>
              </a:schemeClr>
            </a:solidFill>
          </a:ln>
        </p:spPr>
        <p:txBody>
          <a:bodyPr vert="horz" lIns="91440" tIns="45720" rIns="91440" bIns="45720" rtlCol="0" anchor="t">
            <a:normAutofit/>
          </a:bodyPr>
          <a:lstStyle/>
          <a:p>
            <a:pPr marL="0" indent="0">
              <a:buNone/>
            </a:pPr>
            <a:r>
              <a:rPr lang="en-US" sz="2000">
                <a:latin typeface="roboto"/>
                <a:ea typeface="roboto"/>
              </a:rPr>
              <a:t>To assist you in deciding between the two medical plan offerings, we are offering you the opportunity to utilize a decision-making tool, </a:t>
            </a:r>
            <a:r>
              <a:rPr lang="en-US" sz="2000" b="1" err="1">
                <a:latin typeface="roboto"/>
                <a:ea typeface="roboto"/>
              </a:rPr>
              <a:t>PLANSelect</a:t>
            </a:r>
            <a:r>
              <a:rPr lang="en-US" sz="2000">
                <a:latin typeface="roboto"/>
                <a:ea typeface="roboto"/>
              </a:rPr>
              <a:t>.</a:t>
            </a:r>
          </a:p>
          <a:p>
            <a:pPr lvl="1">
              <a:buFont typeface="Courier New" panose="020B0604020202020204" pitchFamily="34" charset="0"/>
              <a:buChar char="o"/>
            </a:pPr>
            <a:r>
              <a:rPr lang="en-US" sz="2000">
                <a:latin typeface="roboto"/>
                <a:ea typeface="roboto"/>
              </a:rPr>
              <a:t>Complete a short five-minute survey to estimate medical costs based on premiums and medical expenses based on your specific situation. </a:t>
            </a:r>
            <a:endParaRPr lang="en-US" sz="2000">
              <a:latin typeface="roboto"/>
              <a:ea typeface="roboto"/>
              <a:cs typeface="roboto"/>
            </a:endParaRPr>
          </a:p>
          <a:p>
            <a:pPr lvl="1">
              <a:buFont typeface="Courier New" panose="020B0604020202020204" pitchFamily="34" charset="0"/>
              <a:buChar char="o"/>
            </a:pPr>
            <a:r>
              <a:rPr lang="en-US" sz="2000">
                <a:latin typeface="roboto"/>
                <a:ea typeface="roboto"/>
              </a:rPr>
              <a:t>This helps you understand the difference between the PPO and HDHP plan. </a:t>
            </a:r>
            <a:endParaRPr lang="en-US" sz="2000">
              <a:latin typeface="roboto"/>
              <a:ea typeface="roboto"/>
              <a:cs typeface="roboto"/>
            </a:endParaRPr>
          </a:p>
          <a:p>
            <a:r>
              <a:rPr lang="en-US" sz="2000">
                <a:latin typeface="roboto"/>
                <a:ea typeface="roboto"/>
              </a:rPr>
              <a:t>To access the decision-making tool, visit </a:t>
            </a:r>
            <a:r>
              <a:rPr lang="en-US" sz="2000">
                <a:latin typeface="roboto"/>
                <a:ea typeface="roboto"/>
                <a:hlinkClick r:id="rId5"/>
              </a:rPr>
              <a:t>https://flimpdecisions.net/welcome/66db63285c42d</a:t>
            </a:r>
            <a:endParaRPr lang="en-US" sz="2000">
              <a:latin typeface="roboto"/>
              <a:ea typeface="roboto"/>
              <a:cs typeface="roboto"/>
              <a:hlinkClick r:id="rId5"/>
            </a:endParaRPr>
          </a:p>
          <a:p>
            <a:endParaRPr lang="en-US" sz="2000" u="sng">
              <a:latin typeface="roboto"/>
              <a:ea typeface="roboto"/>
              <a:cs typeface="roboto"/>
            </a:endParaRPr>
          </a:p>
        </p:txBody>
      </p:sp>
      <p:sp>
        <p:nvSpPr>
          <p:cNvPr id="3" name="Title 2">
            <a:extLst>
              <a:ext uri="{FF2B5EF4-FFF2-40B4-BE49-F238E27FC236}">
                <a16:creationId xmlns:a16="http://schemas.microsoft.com/office/drawing/2014/main" id="{9D899BEE-236D-BDAC-CE6F-C686AD34E555}"/>
              </a:ext>
            </a:extLst>
          </p:cNvPr>
          <p:cNvSpPr>
            <a:spLocks noGrp="1"/>
          </p:cNvSpPr>
          <p:nvPr>
            <p:ph type="title"/>
          </p:nvPr>
        </p:nvSpPr>
        <p:spPr/>
        <p:txBody>
          <a:bodyPr/>
          <a:lstStyle/>
          <a:p>
            <a:r>
              <a:rPr lang="en-US" err="1"/>
              <a:t>PLANSelect</a:t>
            </a:r>
            <a:endParaRPr lang="en-US"/>
          </a:p>
        </p:txBody>
      </p:sp>
      <p:pic>
        <p:nvPicPr>
          <p:cNvPr id="4" name="Picture 3" descr="A logo for a company&#10;&#10;Description automatically generated">
            <a:extLst>
              <a:ext uri="{FF2B5EF4-FFF2-40B4-BE49-F238E27FC236}">
                <a16:creationId xmlns:a16="http://schemas.microsoft.com/office/drawing/2014/main" id="{776160F7-206F-2BFC-FEF2-0058023BCA81}"/>
              </a:ext>
            </a:extLst>
          </p:cNvPr>
          <p:cNvPicPr>
            <a:picLocks noChangeAspect="1"/>
          </p:cNvPicPr>
          <p:nvPr/>
        </p:nvPicPr>
        <p:blipFill>
          <a:blip r:embed="rId6"/>
          <a:stretch>
            <a:fillRect/>
          </a:stretch>
        </p:blipFill>
        <p:spPr>
          <a:xfrm>
            <a:off x="9298965" y="350959"/>
            <a:ext cx="2398101" cy="904142"/>
          </a:xfrm>
          <a:prstGeom prst="rect">
            <a:avLst/>
          </a:prstGeom>
          <a:ln>
            <a:noFill/>
          </a:ln>
        </p:spPr>
      </p:pic>
      <p:pic>
        <p:nvPicPr>
          <p:cNvPr id="5" name="Picture 4" descr="A qr code on a square&#10;&#10;Description automatically generated">
            <a:extLst>
              <a:ext uri="{FF2B5EF4-FFF2-40B4-BE49-F238E27FC236}">
                <a16:creationId xmlns:a16="http://schemas.microsoft.com/office/drawing/2014/main" id="{F5F81729-2DD6-27E0-6700-FE536B38B8E4}"/>
              </a:ext>
            </a:extLst>
          </p:cNvPr>
          <p:cNvPicPr>
            <a:picLocks noChangeAspect="1"/>
          </p:cNvPicPr>
          <p:nvPr/>
        </p:nvPicPr>
        <p:blipFill>
          <a:blip r:embed="rId7"/>
          <a:stretch>
            <a:fillRect/>
          </a:stretch>
        </p:blipFill>
        <p:spPr>
          <a:xfrm>
            <a:off x="7739063" y="3424238"/>
            <a:ext cx="2228850" cy="2305050"/>
          </a:xfrm>
          <a:prstGeom prst="rect">
            <a:avLst/>
          </a:prstGeom>
        </p:spPr>
      </p:pic>
      <p:pic>
        <p:nvPicPr>
          <p:cNvPr id="13" name="Audio 12">
            <a:hlinkClick r:id="" action="ppaction://media"/>
            <a:extLst>
              <a:ext uri="{FF2B5EF4-FFF2-40B4-BE49-F238E27FC236}">
                <a16:creationId xmlns:a16="http://schemas.microsoft.com/office/drawing/2014/main" id="{9EBA7883-F33F-7F60-5506-651FC223BC4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4663074"/>
      </p:ext>
    </p:extLst>
  </p:cSld>
  <p:clrMapOvr>
    <a:masterClrMapping/>
  </p:clrMapOvr>
  <mc:AlternateContent xmlns:mc="http://schemas.openxmlformats.org/markup-compatibility/2006">
    <mc:Choice xmlns:p14="http://schemas.microsoft.com/office/powerpoint/2010/main" Requires="p14">
      <p:transition spd="slow" p14:dur="2000" advTm="32888"/>
    </mc:Choice>
    <mc:Fallback>
      <p:transition spd="slow" advTm="3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6DBDAE-733A-6786-8293-5F190F8A5E9C}"/>
              </a:ext>
            </a:extLst>
          </p:cNvPr>
          <p:cNvSpPr>
            <a:spLocks noGrp="1"/>
          </p:cNvSpPr>
          <p:nvPr>
            <p:ph type="title"/>
          </p:nvPr>
        </p:nvSpPr>
        <p:spPr/>
        <p:txBody>
          <a:bodyPr/>
          <a:lstStyle/>
          <a:p>
            <a:r>
              <a:rPr lang="en-US"/>
              <a:t>Dental</a:t>
            </a:r>
          </a:p>
        </p:txBody>
      </p:sp>
      <p:pic>
        <p:nvPicPr>
          <p:cNvPr id="12" name="Audio 11">
            <a:hlinkClick r:id="" action="ppaction://media"/>
            <a:extLst>
              <a:ext uri="{FF2B5EF4-FFF2-40B4-BE49-F238E27FC236}">
                <a16:creationId xmlns:a16="http://schemas.microsoft.com/office/drawing/2014/main" id="{0B96D26F-496F-02A4-276E-AC243B9FF1F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0379308"/>
      </p:ext>
    </p:extLst>
  </p:cSld>
  <p:clrMapOvr>
    <a:masterClrMapping/>
  </p:clrMapOvr>
  <mc:AlternateContent xmlns:mc="http://schemas.openxmlformats.org/markup-compatibility/2006">
    <mc:Choice xmlns:p14="http://schemas.microsoft.com/office/powerpoint/2010/main" Requires="p14">
      <p:transition spd="slow" p14:dur="2000" advTm="11886"/>
    </mc:Choice>
    <mc:Fallback>
      <p:transition spd="slow" advTm="1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0DAF27-11C9-9BDE-61F2-B8E37194D949}"/>
              </a:ext>
            </a:extLst>
          </p:cNvPr>
          <p:cNvSpPr>
            <a:spLocks noGrp="1"/>
          </p:cNvSpPr>
          <p:nvPr>
            <p:ph type="title"/>
          </p:nvPr>
        </p:nvSpPr>
        <p:spPr/>
        <p:txBody>
          <a:bodyPr/>
          <a:lstStyle/>
          <a:p>
            <a:r>
              <a:rPr lang="en-US" sz="4000"/>
              <a:t>Plan Details</a:t>
            </a:r>
            <a:r>
              <a:rPr lang="en-US"/>
              <a:t> </a:t>
            </a:r>
          </a:p>
        </p:txBody>
      </p:sp>
      <p:pic>
        <p:nvPicPr>
          <p:cNvPr id="11" name="Picture 10">
            <a:extLst>
              <a:ext uri="{FF2B5EF4-FFF2-40B4-BE49-F238E27FC236}">
                <a16:creationId xmlns:a16="http://schemas.microsoft.com/office/drawing/2014/main" id="{2A2B5531-9F20-1F5F-01D4-9142968070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05" y="5342135"/>
            <a:ext cx="2041526" cy="501625"/>
          </a:xfrm>
          <a:prstGeom prst="rect">
            <a:avLst/>
          </a:prstGeom>
        </p:spPr>
      </p:pic>
      <p:sp>
        <p:nvSpPr>
          <p:cNvPr id="7" name="TextBox 6">
            <a:extLst>
              <a:ext uri="{FF2B5EF4-FFF2-40B4-BE49-F238E27FC236}">
                <a16:creationId xmlns:a16="http://schemas.microsoft.com/office/drawing/2014/main" id="{A76D5DF4-B41B-C072-9147-988B676F4D35}"/>
              </a:ext>
            </a:extLst>
          </p:cNvPr>
          <p:cNvSpPr txBox="1"/>
          <p:nvPr/>
        </p:nvSpPr>
        <p:spPr>
          <a:xfrm>
            <a:off x="626062" y="1596762"/>
            <a:ext cx="4662974" cy="2246769"/>
          </a:xfrm>
          <a:prstGeom prst="rect">
            <a:avLst/>
          </a:prstGeom>
          <a:noFill/>
        </p:spPr>
        <p:txBody>
          <a:bodyPr wrap="square" lIns="91440" tIns="45720" rIns="91440" bIns="45720" rtlCol="0" anchor="t">
            <a:spAutoFit/>
          </a:bodyPr>
          <a:lstStyle/>
          <a:p>
            <a:r>
              <a:rPr lang="en-US" sz="2000" b="1">
                <a:solidFill>
                  <a:schemeClr val="tx1">
                    <a:lumMod val="65000"/>
                    <a:lumOff val="35000"/>
                  </a:schemeClr>
                </a:solidFill>
                <a:latin typeface="Roboto"/>
                <a:ea typeface="Roboto"/>
                <a:cs typeface="Roboto"/>
              </a:rPr>
              <a:t>Delta Dental</a:t>
            </a:r>
            <a:endParaRPr lang="en-US">
              <a:solidFill>
                <a:schemeClr val="tx1">
                  <a:lumMod val="65000"/>
                  <a:lumOff val="35000"/>
                </a:schemeClr>
              </a:solidFill>
            </a:endParaRPr>
          </a:p>
          <a:p>
            <a:pPr marL="742950" lvl="1"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Deductible ($50 per individual or $150 per family)</a:t>
            </a:r>
          </a:p>
          <a:p>
            <a:pPr marL="742950" lvl="1"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Basic/Major Restorative Services are covered at a percentage</a:t>
            </a:r>
          </a:p>
          <a:p>
            <a:endParaRPr lang="en-US" sz="2000">
              <a:solidFill>
                <a:schemeClr val="tx1">
                  <a:lumMod val="65000"/>
                  <a:lumOff val="35000"/>
                </a:schemeClr>
              </a:solidFill>
              <a:latin typeface="Roboto"/>
              <a:ea typeface="Roboto"/>
              <a:cs typeface="Roboto"/>
            </a:endParaRPr>
          </a:p>
        </p:txBody>
      </p:sp>
      <p:pic>
        <p:nvPicPr>
          <p:cNvPr id="1026" name="Picture 2" descr="CarePlus Dental Plans - YouTube">
            <a:extLst>
              <a:ext uri="{FF2B5EF4-FFF2-40B4-BE49-F238E27FC236}">
                <a16:creationId xmlns:a16="http://schemas.microsoft.com/office/drawing/2014/main" id="{34983578-9E61-9AF7-04E8-792645BF5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282" b="41435"/>
          <a:stretch/>
        </p:blipFill>
        <p:spPr bwMode="auto">
          <a:xfrm>
            <a:off x="10131981" y="5336927"/>
            <a:ext cx="1843213" cy="5016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FF40039-4AD6-C241-A88E-0C1FD3AABEBD}"/>
              </a:ext>
            </a:extLst>
          </p:cNvPr>
          <p:cNvPicPr>
            <a:picLocks noChangeAspect="1"/>
          </p:cNvPicPr>
          <p:nvPr/>
        </p:nvPicPr>
        <p:blipFill>
          <a:blip r:embed="rId7"/>
          <a:stretch>
            <a:fillRect/>
          </a:stretch>
        </p:blipFill>
        <p:spPr>
          <a:xfrm>
            <a:off x="10135235" y="363855"/>
            <a:ext cx="1299210" cy="1101090"/>
          </a:xfrm>
          <a:prstGeom prst="rect">
            <a:avLst/>
          </a:prstGeom>
          <a:ln>
            <a:noFill/>
          </a:ln>
        </p:spPr>
      </p:pic>
      <p:sp>
        <p:nvSpPr>
          <p:cNvPr id="4" name="TextBox 3">
            <a:extLst>
              <a:ext uri="{FF2B5EF4-FFF2-40B4-BE49-F238E27FC236}">
                <a16:creationId xmlns:a16="http://schemas.microsoft.com/office/drawing/2014/main" id="{5B72AE28-B174-99E0-EB5B-BF8736A589B8}"/>
              </a:ext>
            </a:extLst>
          </p:cNvPr>
          <p:cNvSpPr txBox="1"/>
          <p:nvPr/>
        </p:nvSpPr>
        <p:spPr>
          <a:xfrm>
            <a:off x="5508240" y="1599638"/>
            <a:ext cx="603738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595959"/>
                </a:solidFill>
                <a:latin typeface="Roboto"/>
                <a:ea typeface="Arial"/>
                <a:cs typeface="Arial"/>
              </a:rPr>
              <a:t>Care Plus</a:t>
            </a:r>
            <a:endParaRPr lang="en-US" sz="2000">
              <a:latin typeface="Roboto"/>
              <a:ea typeface="Arial"/>
              <a:cs typeface="Arial"/>
            </a:endParaRPr>
          </a:p>
          <a:p>
            <a:pPr marL="742950" lvl="1" indent="-285750">
              <a:buFont typeface="Arial,Sans-Serif"/>
              <a:buChar char="•"/>
            </a:pPr>
            <a:r>
              <a:rPr lang="en-US" sz="2000">
                <a:solidFill>
                  <a:srgbClr val="595959"/>
                </a:solidFill>
                <a:latin typeface="Roboto"/>
                <a:ea typeface="Roboto"/>
                <a:cs typeface="Roboto"/>
              </a:rPr>
              <a:t>No deductible for all services</a:t>
            </a:r>
          </a:p>
          <a:p>
            <a:pPr marL="742950" lvl="1" indent="-285750">
              <a:buFont typeface="Arial,Sans-Serif"/>
              <a:buChar char="•"/>
            </a:pPr>
            <a:r>
              <a:rPr lang="en-US" sz="2000">
                <a:solidFill>
                  <a:srgbClr val="595959"/>
                </a:solidFill>
                <a:latin typeface="Roboto"/>
                <a:ea typeface="Roboto"/>
                <a:cs typeface="Roboto"/>
              </a:rPr>
              <a:t>Basic/Major Restorative Services are covered at 100% </a:t>
            </a:r>
          </a:p>
          <a:p>
            <a:pPr marL="742950" lvl="1" indent="-285750">
              <a:buFont typeface="Arial,Sans-Serif"/>
              <a:buChar char="•"/>
            </a:pPr>
            <a:r>
              <a:rPr lang="en-US" sz="2000">
                <a:solidFill>
                  <a:srgbClr val="595959"/>
                </a:solidFill>
                <a:latin typeface="Roboto"/>
                <a:ea typeface="Roboto"/>
                <a:cs typeface="Roboto"/>
              </a:rPr>
              <a:t>Dental providers are limited to Dental Associates and Midwest Dental locations​ </a:t>
            </a:r>
          </a:p>
          <a:p>
            <a:pPr marL="742950" lvl="1" indent="-285750">
              <a:buFont typeface="Arial,Sans-Serif"/>
              <a:buChar char="•"/>
            </a:pPr>
            <a:r>
              <a:rPr lang="en-US" sz="2000">
                <a:solidFill>
                  <a:srgbClr val="595959"/>
                </a:solidFill>
                <a:latin typeface="Roboto"/>
                <a:ea typeface="Roboto"/>
                <a:cs typeface="Roboto"/>
              </a:rPr>
              <a:t>Only Midwest Dental and Dental Associates locations in WI</a:t>
            </a:r>
            <a:endParaRPr lang="en-US" sz="2000">
              <a:solidFill>
                <a:srgbClr val="000000"/>
              </a:solidFill>
              <a:latin typeface="Roboto"/>
              <a:ea typeface="Roboto"/>
              <a:cs typeface="Roboto"/>
            </a:endParaRPr>
          </a:p>
          <a:p>
            <a:pPr marL="742950" lvl="1" indent="-285750">
              <a:buFont typeface="Arial,Sans-Serif"/>
              <a:buChar char="•"/>
            </a:pPr>
            <a:endParaRPr lang="en-US" sz="2000">
              <a:solidFill>
                <a:srgbClr val="595959"/>
              </a:solidFill>
              <a:latin typeface="Roboto"/>
              <a:ea typeface="Roboto"/>
              <a:cs typeface="Roboto"/>
            </a:endParaRPr>
          </a:p>
        </p:txBody>
      </p:sp>
      <p:graphicFrame>
        <p:nvGraphicFramePr>
          <p:cNvPr id="9" name="Table 8">
            <a:extLst>
              <a:ext uri="{FF2B5EF4-FFF2-40B4-BE49-F238E27FC236}">
                <a16:creationId xmlns:a16="http://schemas.microsoft.com/office/drawing/2014/main" id="{2B05B835-347C-CA4D-9EAC-5DFF800B4D8C}"/>
              </a:ext>
            </a:extLst>
          </p:cNvPr>
          <p:cNvGraphicFramePr>
            <a:graphicFrameLocks noGrp="1"/>
          </p:cNvGraphicFramePr>
          <p:nvPr>
            <p:extLst>
              <p:ext uri="{D42A27DB-BD31-4B8C-83A1-F6EECF244321}">
                <p14:modId xmlns:p14="http://schemas.microsoft.com/office/powerpoint/2010/main" val="1929526842"/>
              </p:ext>
            </p:extLst>
          </p:nvPr>
        </p:nvGraphicFramePr>
        <p:xfrm>
          <a:off x="3003588" y="4154997"/>
          <a:ext cx="6173415" cy="1588601"/>
        </p:xfrm>
        <a:graphic>
          <a:graphicData uri="http://schemas.openxmlformats.org/drawingml/2006/table">
            <a:tbl>
              <a:tblPr firstRow="1" bandRow="1">
                <a:tableStyleId>{073A0DAA-6AF3-43AB-8588-CEC1D06C72B9}</a:tableStyleId>
              </a:tblPr>
              <a:tblGrid>
                <a:gridCol w="2057805">
                  <a:extLst>
                    <a:ext uri="{9D8B030D-6E8A-4147-A177-3AD203B41FA5}">
                      <a16:colId xmlns:a16="http://schemas.microsoft.com/office/drawing/2014/main" val="2061152155"/>
                    </a:ext>
                  </a:extLst>
                </a:gridCol>
                <a:gridCol w="2057805">
                  <a:extLst>
                    <a:ext uri="{9D8B030D-6E8A-4147-A177-3AD203B41FA5}">
                      <a16:colId xmlns:a16="http://schemas.microsoft.com/office/drawing/2014/main" val="581848122"/>
                    </a:ext>
                  </a:extLst>
                </a:gridCol>
                <a:gridCol w="2057805">
                  <a:extLst>
                    <a:ext uri="{9D8B030D-6E8A-4147-A177-3AD203B41FA5}">
                      <a16:colId xmlns:a16="http://schemas.microsoft.com/office/drawing/2014/main" val="1385286244"/>
                    </a:ext>
                  </a:extLst>
                </a:gridCol>
              </a:tblGrid>
              <a:tr h="369401">
                <a:tc gridSpan="3">
                  <a:txBody>
                    <a:bodyPr/>
                    <a:lstStyle/>
                    <a:p>
                      <a:pPr lvl="0" algn="ctr">
                        <a:buNone/>
                      </a:pPr>
                      <a:r>
                        <a:rPr lang="en-US" sz="1400">
                          <a:latin typeface="roboto"/>
                        </a:rPr>
                        <a:t>Dental Plan Contributions</a:t>
                      </a:r>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460582584"/>
                  </a:ext>
                </a:extLst>
              </a:tr>
              <a:tr h="302712">
                <a:tc>
                  <a:txBody>
                    <a:bodyPr/>
                    <a:lstStyle/>
                    <a:p>
                      <a:pPr lvl="0" algn="l">
                        <a:buNone/>
                      </a:pPr>
                      <a:r>
                        <a:rPr lang="en-US" sz="1400" b="1">
                          <a:latin typeface="roboto"/>
                        </a:rPr>
                        <a:t>Bi-weekly Rates</a:t>
                      </a:r>
                      <a:endParaRPr lang="en-US"/>
                    </a:p>
                  </a:txBody>
                  <a:tcPr/>
                </a:tc>
                <a:tc>
                  <a:txBody>
                    <a:bodyPr/>
                    <a:lstStyle/>
                    <a:p>
                      <a:pPr lvl="0">
                        <a:buNone/>
                      </a:pPr>
                      <a:r>
                        <a:rPr lang="en-US" sz="1400" b="1">
                          <a:latin typeface="roboto"/>
                        </a:rPr>
                        <a:t>Delta Dental</a:t>
                      </a:r>
                    </a:p>
                  </a:txBody>
                  <a:tcPr/>
                </a:tc>
                <a:tc>
                  <a:txBody>
                    <a:bodyPr/>
                    <a:lstStyle/>
                    <a:p>
                      <a:pPr lvl="0">
                        <a:buNone/>
                      </a:pPr>
                      <a:r>
                        <a:rPr lang="en-US" sz="1400" b="1">
                          <a:latin typeface="roboto"/>
                        </a:rPr>
                        <a:t>Care Plus</a:t>
                      </a:r>
                    </a:p>
                  </a:txBody>
                  <a:tcPr/>
                </a:tc>
                <a:extLst>
                  <a:ext uri="{0D108BD9-81ED-4DB2-BD59-A6C34878D82A}">
                    <a16:rowId xmlns:a16="http://schemas.microsoft.com/office/drawing/2014/main" val="3462275241"/>
                  </a:ext>
                </a:extLst>
              </a:tr>
              <a:tr h="281911">
                <a:tc>
                  <a:txBody>
                    <a:bodyPr/>
                    <a:lstStyle/>
                    <a:p>
                      <a:r>
                        <a:rPr lang="en-US" sz="1400">
                          <a:latin typeface="roboto"/>
                        </a:rPr>
                        <a:t>Associate</a:t>
                      </a:r>
                    </a:p>
                  </a:txBody>
                  <a:tcPr/>
                </a:tc>
                <a:tc>
                  <a:txBody>
                    <a:bodyPr/>
                    <a:lstStyle/>
                    <a:p>
                      <a:pPr lvl="0">
                        <a:buNone/>
                      </a:pPr>
                      <a:r>
                        <a:rPr lang="en-US" sz="1400">
                          <a:latin typeface="roboto"/>
                        </a:rPr>
                        <a:t>$4.38</a:t>
                      </a:r>
                    </a:p>
                  </a:txBody>
                  <a:tcPr/>
                </a:tc>
                <a:tc>
                  <a:txBody>
                    <a:bodyPr/>
                    <a:lstStyle/>
                    <a:p>
                      <a:pPr lvl="0">
                        <a:buNone/>
                      </a:pPr>
                      <a:r>
                        <a:rPr lang="en-US" sz="1400">
                          <a:latin typeface="roboto"/>
                        </a:rPr>
                        <a:t>$4.20</a:t>
                      </a:r>
                    </a:p>
                  </a:txBody>
                  <a:tcPr/>
                </a:tc>
                <a:extLst>
                  <a:ext uri="{0D108BD9-81ED-4DB2-BD59-A6C34878D82A}">
                    <a16:rowId xmlns:a16="http://schemas.microsoft.com/office/drawing/2014/main" val="54617629"/>
                  </a:ext>
                </a:extLst>
              </a:tr>
              <a:tr h="281911">
                <a:tc>
                  <a:txBody>
                    <a:bodyPr/>
                    <a:lstStyle/>
                    <a:p>
                      <a:r>
                        <a:rPr lang="en-US" sz="1400">
                          <a:latin typeface="roboto"/>
                        </a:rPr>
                        <a:t>Associate +1</a:t>
                      </a:r>
                    </a:p>
                  </a:txBody>
                  <a:tcPr/>
                </a:tc>
                <a:tc>
                  <a:txBody>
                    <a:bodyPr/>
                    <a:lstStyle/>
                    <a:p>
                      <a:pPr lvl="0">
                        <a:buNone/>
                      </a:pPr>
                      <a:r>
                        <a:rPr lang="en-US" sz="1400">
                          <a:latin typeface="roboto"/>
                        </a:rPr>
                        <a:t>$6.98</a:t>
                      </a:r>
                    </a:p>
                  </a:txBody>
                  <a:tcPr/>
                </a:tc>
                <a:tc>
                  <a:txBody>
                    <a:bodyPr/>
                    <a:lstStyle/>
                    <a:p>
                      <a:pPr lvl="0">
                        <a:buNone/>
                      </a:pPr>
                      <a:r>
                        <a:rPr lang="en-US" sz="1400">
                          <a:latin typeface="roboto"/>
                        </a:rPr>
                        <a:t>$6.96</a:t>
                      </a:r>
                    </a:p>
                  </a:txBody>
                  <a:tcPr/>
                </a:tc>
                <a:extLst>
                  <a:ext uri="{0D108BD9-81ED-4DB2-BD59-A6C34878D82A}">
                    <a16:rowId xmlns:a16="http://schemas.microsoft.com/office/drawing/2014/main" val="388132458"/>
                  </a:ext>
                </a:extLst>
              </a:tr>
              <a:tr h="281911">
                <a:tc>
                  <a:txBody>
                    <a:bodyPr/>
                    <a:lstStyle/>
                    <a:p>
                      <a:r>
                        <a:rPr lang="en-US" sz="1400">
                          <a:latin typeface="roboto"/>
                        </a:rPr>
                        <a:t>Family</a:t>
                      </a:r>
                    </a:p>
                  </a:txBody>
                  <a:tcPr/>
                </a:tc>
                <a:tc>
                  <a:txBody>
                    <a:bodyPr/>
                    <a:lstStyle/>
                    <a:p>
                      <a:pPr lvl="0">
                        <a:buNone/>
                      </a:pPr>
                      <a:r>
                        <a:rPr lang="en-US" sz="1400">
                          <a:latin typeface="roboto"/>
                        </a:rPr>
                        <a:t>$12.78</a:t>
                      </a:r>
                    </a:p>
                  </a:txBody>
                  <a:tcPr/>
                </a:tc>
                <a:tc>
                  <a:txBody>
                    <a:bodyPr/>
                    <a:lstStyle/>
                    <a:p>
                      <a:pPr lvl="0">
                        <a:buNone/>
                      </a:pPr>
                      <a:r>
                        <a:rPr lang="en-US" sz="1400">
                          <a:latin typeface="roboto"/>
                        </a:rPr>
                        <a:t>$13.01</a:t>
                      </a:r>
                    </a:p>
                  </a:txBody>
                  <a:tcPr/>
                </a:tc>
                <a:extLst>
                  <a:ext uri="{0D108BD9-81ED-4DB2-BD59-A6C34878D82A}">
                    <a16:rowId xmlns:a16="http://schemas.microsoft.com/office/drawing/2014/main" val="1267874760"/>
                  </a:ext>
                </a:extLst>
              </a:tr>
            </a:tbl>
          </a:graphicData>
        </a:graphic>
      </p:graphicFrame>
      <p:pic>
        <p:nvPicPr>
          <p:cNvPr id="8" name="Audio 7">
            <a:hlinkClick r:id="" action="ppaction://media"/>
            <a:extLst>
              <a:ext uri="{FF2B5EF4-FFF2-40B4-BE49-F238E27FC236}">
                <a16:creationId xmlns:a16="http://schemas.microsoft.com/office/drawing/2014/main" id="{E0968EAF-24AB-66B4-FE40-DA5F58809BD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49763347"/>
      </p:ext>
    </p:extLst>
  </p:cSld>
  <p:clrMapOvr>
    <a:masterClrMapping/>
  </p:clrMapOvr>
  <mc:AlternateContent xmlns:mc="http://schemas.openxmlformats.org/markup-compatibility/2006">
    <mc:Choice xmlns:p14="http://schemas.microsoft.com/office/powerpoint/2010/main" Requires="p14">
      <p:transition spd="slow" p14:dur="2000" advTm="62362"/>
    </mc:Choice>
    <mc:Fallback>
      <p:transition spd="slow" advTm="6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C593-8B1E-1109-E0F5-EFA8E986F149}"/>
              </a:ext>
            </a:extLst>
          </p:cNvPr>
          <p:cNvSpPr>
            <a:spLocks noGrp="1"/>
          </p:cNvSpPr>
          <p:nvPr>
            <p:ph type="title"/>
          </p:nvPr>
        </p:nvSpPr>
        <p:spPr/>
        <p:txBody>
          <a:bodyPr/>
          <a:lstStyle/>
          <a:p>
            <a:r>
              <a:rPr lang="en-US"/>
              <a:t>Vision</a:t>
            </a:r>
          </a:p>
        </p:txBody>
      </p:sp>
      <p:pic>
        <p:nvPicPr>
          <p:cNvPr id="8" name="Audio 7">
            <a:hlinkClick r:id="" action="ppaction://media"/>
            <a:extLst>
              <a:ext uri="{FF2B5EF4-FFF2-40B4-BE49-F238E27FC236}">
                <a16:creationId xmlns:a16="http://schemas.microsoft.com/office/drawing/2014/main" id="{DE3E2DB2-56A6-E9CA-D39C-CDB0344157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524743"/>
      </p:ext>
    </p:extLst>
  </p:cSld>
  <p:clrMapOvr>
    <a:masterClrMapping/>
  </p:clrMapOvr>
  <mc:AlternateContent xmlns:mc="http://schemas.openxmlformats.org/markup-compatibility/2006">
    <mc:Choice xmlns:p14="http://schemas.microsoft.com/office/powerpoint/2010/main" Requires="p14">
      <p:transition spd="slow" p14:dur="2000" advTm="8878"/>
    </mc:Choice>
    <mc:Fallback>
      <p:transition spd="slow" advTm="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13A34-D6FB-C5DF-41D8-4335B1A5BCDF}"/>
              </a:ext>
            </a:extLst>
          </p:cNvPr>
          <p:cNvSpPr>
            <a:spLocks noGrp="1"/>
          </p:cNvSpPr>
          <p:nvPr>
            <p:ph type="title"/>
          </p:nvPr>
        </p:nvSpPr>
        <p:spPr/>
        <p:txBody>
          <a:bodyPr/>
          <a:lstStyle/>
          <a:p>
            <a:r>
              <a:rPr lang="en-US" sz="4000"/>
              <a:t>Plan Details</a:t>
            </a:r>
          </a:p>
        </p:txBody>
      </p:sp>
      <p:sp>
        <p:nvSpPr>
          <p:cNvPr id="7" name="TextBox 6">
            <a:extLst>
              <a:ext uri="{FF2B5EF4-FFF2-40B4-BE49-F238E27FC236}">
                <a16:creationId xmlns:a16="http://schemas.microsoft.com/office/drawing/2014/main" id="{FDFD890E-8C3F-BE33-8048-9BC7A5DE4F23}"/>
              </a:ext>
            </a:extLst>
          </p:cNvPr>
          <p:cNvSpPr txBox="1"/>
          <p:nvPr/>
        </p:nvSpPr>
        <p:spPr>
          <a:xfrm>
            <a:off x="629936" y="1735875"/>
            <a:ext cx="10009622" cy="4955203"/>
          </a:xfrm>
          <a:prstGeom prst="rect">
            <a:avLst/>
          </a:prstGeom>
          <a:noFill/>
        </p:spPr>
        <p:txBody>
          <a:bodyPr wrap="square" lIns="91440" tIns="45720" rIns="91440" bIns="45720" rtlCol="0" anchor="t">
            <a:spAutoFit/>
          </a:bodyPr>
          <a:lstStyle/>
          <a:p>
            <a:r>
              <a:rPr lang="en-US" sz="2000" b="1">
                <a:solidFill>
                  <a:schemeClr val="tx1">
                    <a:lumMod val="65000"/>
                    <a:lumOff val="35000"/>
                  </a:schemeClr>
                </a:solidFill>
                <a:latin typeface="Roboto"/>
                <a:ea typeface="Roboto"/>
                <a:cs typeface="Roboto"/>
              </a:rPr>
              <a:t>National Vision Administration</a:t>
            </a:r>
            <a:endParaRPr lang="en-US">
              <a:solidFill>
                <a:schemeClr val="tx1">
                  <a:lumMod val="65000"/>
                  <a:lumOff val="35000"/>
                </a:schemeClr>
              </a:solidFill>
            </a:endParaRPr>
          </a:p>
          <a:p>
            <a:pPr marL="342900" indent="-342900">
              <a:buFont typeface="Arial"/>
              <a:buChar char="•"/>
            </a:pPr>
            <a:r>
              <a:rPr lang="en-US" sz="2000">
                <a:solidFill>
                  <a:schemeClr val="tx1">
                    <a:lumMod val="65000"/>
                    <a:lumOff val="35000"/>
                  </a:schemeClr>
                </a:solidFill>
                <a:latin typeface="Roboto"/>
                <a:ea typeface="Roboto"/>
                <a:cs typeface="Roboto"/>
              </a:rPr>
              <a:t>Coverage under this plan includes:</a:t>
            </a:r>
            <a:endParaRPr lang="en-US" sz="2000">
              <a:solidFill>
                <a:schemeClr val="tx1">
                  <a:lumMod val="65000"/>
                  <a:lumOff val="35000"/>
                </a:schemeClr>
              </a:solidFill>
              <a:latin typeface="Roboto"/>
              <a:ea typeface="Roboto"/>
              <a:cs typeface="Calibri"/>
            </a:endParaRPr>
          </a:p>
          <a:p>
            <a:pPr marL="800100" lvl="1" indent="-342900">
              <a:buFont typeface="Arial"/>
              <a:buChar char="•"/>
            </a:pPr>
            <a:r>
              <a:rPr lang="en-US" sz="2000">
                <a:solidFill>
                  <a:schemeClr val="tx1">
                    <a:lumMod val="65000"/>
                    <a:lumOff val="35000"/>
                  </a:schemeClr>
                </a:solidFill>
                <a:latin typeface="Roboto"/>
                <a:ea typeface="Roboto"/>
                <a:cs typeface="Roboto"/>
              </a:rPr>
              <a:t>$125 frame allowance</a:t>
            </a:r>
          </a:p>
          <a:p>
            <a:pPr marL="800100" lvl="1" indent="-342900">
              <a:buFont typeface="Arial"/>
              <a:buChar char="•"/>
            </a:pPr>
            <a:r>
              <a:rPr lang="en-US" sz="2000">
                <a:solidFill>
                  <a:schemeClr val="tx1">
                    <a:lumMod val="65000"/>
                    <a:lumOff val="35000"/>
                  </a:schemeClr>
                </a:solidFill>
                <a:latin typeface="Roboto"/>
                <a:ea typeface="Roboto"/>
                <a:cs typeface="Roboto"/>
              </a:rPr>
              <a:t>100% coverage for standard lenses</a:t>
            </a:r>
          </a:p>
          <a:p>
            <a:pPr marL="800100" lvl="1" indent="-342900">
              <a:buFont typeface="Arial"/>
              <a:buChar char="•"/>
            </a:pPr>
            <a:r>
              <a:rPr lang="en-US" sz="2000">
                <a:solidFill>
                  <a:schemeClr val="tx1">
                    <a:lumMod val="65000"/>
                    <a:lumOff val="35000"/>
                  </a:schemeClr>
                </a:solidFill>
                <a:latin typeface="Roboto"/>
                <a:ea typeface="Roboto"/>
                <a:cs typeface="Roboto"/>
              </a:rPr>
              <a:t>$150 allowance for contacts</a:t>
            </a:r>
          </a:p>
          <a:p>
            <a:pPr marL="342900" indent="-342900">
              <a:buFont typeface="Arial"/>
              <a:buChar char="•"/>
            </a:pPr>
            <a:r>
              <a:rPr lang="en-US" sz="2000">
                <a:solidFill>
                  <a:schemeClr val="tx1">
                    <a:lumMod val="65000"/>
                    <a:lumOff val="35000"/>
                  </a:schemeClr>
                </a:solidFill>
                <a:latin typeface="Roboto"/>
                <a:ea typeface="Roboto"/>
                <a:cs typeface="Roboto"/>
              </a:rPr>
              <a:t>You can only utilize the benefit for glasses OR contacts </a:t>
            </a:r>
          </a:p>
          <a:p>
            <a:pPr marL="342900" indent="-342900">
              <a:buFont typeface="Arial" panose="020B0604020202020204" pitchFamily="34" charset="0"/>
              <a:buChar char="•"/>
            </a:pPr>
            <a:endParaRPr lang="en-US" sz="2400" b="1"/>
          </a:p>
          <a:p>
            <a:endParaRPr lang="en-US" sz="2400" b="1"/>
          </a:p>
          <a:p>
            <a:endParaRPr lang="en-US" sz="2400" b="1">
              <a:solidFill>
                <a:srgbClr val="000000"/>
              </a:solidFill>
            </a:endParaRPr>
          </a:p>
          <a:p>
            <a:endParaRPr lang="en-US" sz="2400" b="1">
              <a:solidFill>
                <a:srgbClr val="000000"/>
              </a:solidFill>
            </a:endParaRPr>
          </a:p>
          <a:p>
            <a:endParaRPr lang="en-US" sz="2400" b="1">
              <a:solidFill>
                <a:srgbClr val="000000"/>
              </a:solidFill>
            </a:endParaRPr>
          </a:p>
          <a:p>
            <a:r>
              <a:rPr lang="en-US" sz="2800" b="1">
                <a:solidFill>
                  <a:srgbClr val="FF0000"/>
                </a:solidFill>
              </a:rPr>
              <a:t>*An eye exam is covered under Grande’s medical insurance plan.</a:t>
            </a:r>
            <a:endParaRPr lang="en-US" sz="2800" b="1">
              <a:solidFill>
                <a:srgbClr val="FF0000"/>
              </a:solidFill>
              <a:cs typeface="Calibri"/>
            </a:endParaRP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p:txBody>
      </p:sp>
      <p:pic>
        <p:nvPicPr>
          <p:cNvPr id="1026" name="Picture 2" descr="National Vision Administrators (NVA) | LinkedIn">
            <a:extLst>
              <a:ext uri="{FF2B5EF4-FFF2-40B4-BE49-F238E27FC236}">
                <a16:creationId xmlns:a16="http://schemas.microsoft.com/office/drawing/2014/main" id="{A1603650-D05B-E2F4-E88F-1CB247B7CB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24" b="20486"/>
          <a:stretch/>
        </p:blipFill>
        <p:spPr bwMode="auto">
          <a:xfrm>
            <a:off x="9397879" y="1263268"/>
            <a:ext cx="2275782" cy="13903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53F4348-09E9-1FA4-2D3A-14CF5CB75627}"/>
              </a:ext>
            </a:extLst>
          </p:cNvPr>
          <p:cNvPicPr>
            <a:picLocks noChangeAspect="1"/>
          </p:cNvPicPr>
          <p:nvPr/>
        </p:nvPicPr>
        <p:blipFill>
          <a:blip r:embed="rId6"/>
          <a:stretch>
            <a:fillRect/>
          </a:stretch>
        </p:blipFill>
        <p:spPr>
          <a:xfrm>
            <a:off x="10437495" y="395605"/>
            <a:ext cx="857250" cy="864870"/>
          </a:xfrm>
          <a:prstGeom prst="rect">
            <a:avLst/>
          </a:prstGeom>
          <a:ln>
            <a:noFill/>
          </a:ln>
        </p:spPr>
      </p:pic>
      <p:graphicFrame>
        <p:nvGraphicFramePr>
          <p:cNvPr id="8" name="Table 7">
            <a:extLst>
              <a:ext uri="{FF2B5EF4-FFF2-40B4-BE49-F238E27FC236}">
                <a16:creationId xmlns:a16="http://schemas.microsoft.com/office/drawing/2014/main" id="{B5B68E61-E7AA-F74C-0C61-A1E807403AF1}"/>
              </a:ext>
            </a:extLst>
          </p:cNvPr>
          <p:cNvGraphicFramePr>
            <a:graphicFrameLocks noGrp="1"/>
          </p:cNvGraphicFramePr>
          <p:nvPr>
            <p:extLst>
              <p:ext uri="{D42A27DB-BD31-4B8C-83A1-F6EECF244321}">
                <p14:modId xmlns:p14="http://schemas.microsoft.com/office/powerpoint/2010/main" val="289815542"/>
              </p:ext>
            </p:extLst>
          </p:nvPr>
        </p:nvGraphicFramePr>
        <p:xfrm>
          <a:off x="2748098" y="3702304"/>
          <a:ext cx="6173415" cy="1588601"/>
        </p:xfrm>
        <a:graphic>
          <a:graphicData uri="http://schemas.openxmlformats.org/drawingml/2006/table">
            <a:tbl>
              <a:tblPr firstRow="1" bandRow="1">
                <a:tableStyleId>{073A0DAA-6AF3-43AB-8588-CEC1D06C72B9}</a:tableStyleId>
              </a:tblPr>
              <a:tblGrid>
                <a:gridCol w="2057805">
                  <a:extLst>
                    <a:ext uri="{9D8B030D-6E8A-4147-A177-3AD203B41FA5}">
                      <a16:colId xmlns:a16="http://schemas.microsoft.com/office/drawing/2014/main" val="2061152155"/>
                    </a:ext>
                  </a:extLst>
                </a:gridCol>
                <a:gridCol w="2057805">
                  <a:extLst>
                    <a:ext uri="{9D8B030D-6E8A-4147-A177-3AD203B41FA5}">
                      <a16:colId xmlns:a16="http://schemas.microsoft.com/office/drawing/2014/main" val="581848122"/>
                    </a:ext>
                  </a:extLst>
                </a:gridCol>
                <a:gridCol w="2057805">
                  <a:extLst>
                    <a:ext uri="{9D8B030D-6E8A-4147-A177-3AD203B41FA5}">
                      <a16:colId xmlns:a16="http://schemas.microsoft.com/office/drawing/2014/main" val="1385286244"/>
                    </a:ext>
                  </a:extLst>
                </a:gridCol>
              </a:tblGrid>
              <a:tr h="369401">
                <a:tc gridSpan="3">
                  <a:txBody>
                    <a:bodyPr/>
                    <a:lstStyle/>
                    <a:p>
                      <a:pPr lvl="0" algn="ctr">
                        <a:buNone/>
                      </a:pPr>
                      <a:r>
                        <a:rPr lang="en-US" sz="1400">
                          <a:latin typeface="roboto"/>
                        </a:rPr>
                        <a:t>Vision Plan Contributions</a:t>
                      </a:r>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460582584"/>
                  </a:ext>
                </a:extLst>
              </a:tr>
              <a:tr h="302712">
                <a:tc>
                  <a:txBody>
                    <a:bodyPr/>
                    <a:lstStyle/>
                    <a:p>
                      <a:pPr lvl="0" algn="l">
                        <a:buNone/>
                      </a:pPr>
                      <a:r>
                        <a:rPr lang="en-US" sz="1400" b="1">
                          <a:latin typeface="roboto"/>
                        </a:rPr>
                        <a:t>Bi-weekly Rates</a:t>
                      </a:r>
                      <a:endParaRPr lang="en-US"/>
                    </a:p>
                  </a:txBody>
                  <a:tcPr/>
                </a:tc>
                <a:tc>
                  <a:txBody>
                    <a:bodyPr/>
                    <a:lstStyle/>
                    <a:p>
                      <a:pPr lvl="0">
                        <a:buNone/>
                      </a:pPr>
                      <a:r>
                        <a:rPr lang="en-US" sz="1400" b="1">
                          <a:latin typeface="roboto"/>
                        </a:rPr>
                        <a:t>24-Month Plan</a:t>
                      </a:r>
                    </a:p>
                  </a:txBody>
                  <a:tcPr/>
                </a:tc>
                <a:tc>
                  <a:txBody>
                    <a:bodyPr/>
                    <a:lstStyle/>
                    <a:p>
                      <a:pPr lvl="0">
                        <a:buNone/>
                      </a:pPr>
                      <a:r>
                        <a:rPr lang="en-US" sz="1400" b="1">
                          <a:latin typeface="roboto"/>
                        </a:rPr>
                        <a:t>12-Month Plan</a:t>
                      </a:r>
                    </a:p>
                  </a:txBody>
                  <a:tcPr/>
                </a:tc>
                <a:extLst>
                  <a:ext uri="{0D108BD9-81ED-4DB2-BD59-A6C34878D82A}">
                    <a16:rowId xmlns:a16="http://schemas.microsoft.com/office/drawing/2014/main" val="3462275241"/>
                  </a:ext>
                </a:extLst>
              </a:tr>
              <a:tr h="281911">
                <a:tc>
                  <a:txBody>
                    <a:bodyPr/>
                    <a:lstStyle/>
                    <a:p>
                      <a:r>
                        <a:rPr lang="en-US" sz="1400">
                          <a:latin typeface="roboto"/>
                        </a:rPr>
                        <a:t>Associate</a:t>
                      </a:r>
                    </a:p>
                  </a:txBody>
                  <a:tcPr/>
                </a:tc>
                <a:tc>
                  <a:txBody>
                    <a:bodyPr/>
                    <a:lstStyle/>
                    <a:p>
                      <a:pPr lvl="0">
                        <a:buNone/>
                      </a:pPr>
                      <a:r>
                        <a:rPr lang="en-US" sz="1400">
                          <a:latin typeface="roboto"/>
                        </a:rPr>
                        <a:t>$1.27</a:t>
                      </a:r>
                    </a:p>
                  </a:txBody>
                  <a:tcPr/>
                </a:tc>
                <a:tc>
                  <a:txBody>
                    <a:bodyPr/>
                    <a:lstStyle/>
                    <a:p>
                      <a:pPr lvl="0">
                        <a:buNone/>
                      </a:pPr>
                      <a:r>
                        <a:rPr lang="en-US" sz="1400">
                          <a:latin typeface="roboto"/>
                        </a:rPr>
                        <a:t>$2.90</a:t>
                      </a:r>
                    </a:p>
                  </a:txBody>
                  <a:tcPr/>
                </a:tc>
                <a:extLst>
                  <a:ext uri="{0D108BD9-81ED-4DB2-BD59-A6C34878D82A}">
                    <a16:rowId xmlns:a16="http://schemas.microsoft.com/office/drawing/2014/main" val="54617629"/>
                  </a:ext>
                </a:extLst>
              </a:tr>
              <a:tr h="281911">
                <a:tc>
                  <a:txBody>
                    <a:bodyPr/>
                    <a:lstStyle/>
                    <a:p>
                      <a:r>
                        <a:rPr lang="en-US" sz="1400">
                          <a:latin typeface="roboto"/>
                        </a:rPr>
                        <a:t>Associate +1</a:t>
                      </a:r>
                    </a:p>
                  </a:txBody>
                  <a:tcPr/>
                </a:tc>
                <a:tc>
                  <a:txBody>
                    <a:bodyPr/>
                    <a:lstStyle/>
                    <a:p>
                      <a:pPr lvl="0">
                        <a:buNone/>
                      </a:pPr>
                      <a:r>
                        <a:rPr lang="en-US" sz="1400">
                          <a:latin typeface="roboto"/>
                        </a:rPr>
                        <a:t>$2.55</a:t>
                      </a:r>
                    </a:p>
                  </a:txBody>
                  <a:tcPr/>
                </a:tc>
                <a:tc>
                  <a:txBody>
                    <a:bodyPr/>
                    <a:lstStyle/>
                    <a:p>
                      <a:pPr lvl="0">
                        <a:buNone/>
                      </a:pPr>
                      <a:r>
                        <a:rPr lang="en-US" sz="1400">
                          <a:latin typeface="roboto"/>
                        </a:rPr>
                        <a:t>$5.81</a:t>
                      </a:r>
                    </a:p>
                  </a:txBody>
                  <a:tcPr/>
                </a:tc>
                <a:extLst>
                  <a:ext uri="{0D108BD9-81ED-4DB2-BD59-A6C34878D82A}">
                    <a16:rowId xmlns:a16="http://schemas.microsoft.com/office/drawing/2014/main" val="388132458"/>
                  </a:ext>
                </a:extLst>
              </a:tr>
              <a:tr h="281911">
                <a:tc>
                  <a:txBody>
                    <a:bodyPr/>
                    <a:lstStyle/>
                    <a:p>
                      <a:r>
                        <a:rPr lang="en-US" sz="1400">
                          <a:latin typeface="roboto"/>
                        </a:rPr>
                        <a:t>Family</a:t>
                      </a:r>
                    </a:p>
                  </a:txBody>
                  <a:tcPr/>
                </a:tc>
                <a:tc>
                  <a:txBody>
                    <a:bodyPr/>
                    <a:lstStyle/>
                    <a:p>
                      <a:pPr lvl="0">
                        <a:buNone/>
                      </a:pPr>
                      <a:r>
                        <a:rPr lang="en-US" sz="1400">
                          <a:latin typeface="roboto"/>
                        </a:rPr>
                        <a:t>$3.41</a:t>
                      </a:r>
                    </a:p>
                  </a:txBody>
                  <a:tcPr/>
                </a:tc>
                <a:tc>
                  <a:txBody>
                    <a:bodyPr/>
                    <a:lstStyle/>
                    <a:p>
                      <a:pPr lvl="0">
                        <a:buNone/>
                      </a:pPr>
                      <a:r>
                        <a:rPr lang="en-US" sz="1400">
                          <a:latin typeface="roboto"/>
                        </a:rPr>
                        <a:t>$7.71</a:t>
                      </a:r>
                    </a:p>
                  </a:txBody>
                  <a:tcPr/>
                </a:tc>
                <a:extLst>
                  <a:ext uri="{0D108BD9-81ED-4DB2-BD59-A6C34878D82A}">
                    <a16:rowId xmlns:a16="http://schemas.microsoft.com/office/drawing/2014/main" val="1267874760"/>
                  </a:ext>
                </a:extLst>
              </a:tr>
            </a:tbl>
          </a:graphicData>
        </a:graphic>
      </p:graphicFrame>
      <p:pic>
        <p:nvPicPr>
          <p:cNvPr id="9" name="Audio 8">
            <a:hlinkClick r:id="" action="ppaction://media"/>
            <a:extLst>
              <a:ext uri="{FF2B5EF4-FFF2-40B4-BE49-F238E27FC236}">
                <a16:creationId xmlns:a16="http://schemas.microsoft.com/office/drawing/2014/main" id="{AE278EC4-0004-9595-D652-20C2BD6410D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0010070"/>
      </p:ext>
    </p:extLst>
  </p:cSld>
  <p:clrMapOvr>
    <a:masterClrMapping/>
  </p:clrMapOvr>
  <mc:AlternateContent xmlns:mc="http://schemas.openxmlformats.org/markup-compatibility/2006">
    <mc:Choice xmlns:p14="http://schemas.microsoft.com/office/powerpoint/2010/main" Requires="p14">
      <p:transition spd="slow" p14:dur="2000" advTm="38409"/>
    </mc:Choice>
    <mc:Fallback>
      <p:transition spd="slow" advTm="3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C593-8B1E-1109-E0F5-EFA8E986F149}"/>
              </a:ext>
            </a:extLst>
          </p:cNvPr>
          <p:cNvSpPr>
            <a:spLocks noGrp="1"/>
          </p:cNvSpPr>
          <p:nvPr>
            <p:ph type="title"/>
          </p:nvPr>
        </p:nvSpPr>
        <p:spPr>
          <a:xfrm>
            <a:off x="1918070" y="1881901"/>
            <a:ext cx="8355856" cy="1097278"/>
          </a:xfrm>
        </p:spPr>
        <p:txBody>
          <a:bodyPr/>
          <a:lstStyle/>
          <a:p>
            <a:r>
              <a:rPr lang="en-US">
                <a:latin typeface="Montserrat"/>
              </a:rPr>
              <a:t>Health Reimbursement Account (HRA)</a:t>
            </a:r>
            <a:endParaRPr lang="en-US"/>
          </a:p>
        </p:txBody>
      </p:sp>
      <p:pic>
        <p:nvPicPr>
          <p:cNvPr id="6" name="Audio 5">
            <a:hlinkClick r:id="" action="ppaction://media"/>
            <a:extLst>
              <a:ext uri="{FF2B5EF4-FFF2-40B4-BE49-F238E27FC236}">
                <a16:creationId xmlns:a16="http://schemas.microsoft.com/office/drawing/2014/main" id="{5784FCA0-9CA5-5996-6466-8E73AA7D0F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6065787"/>
      </p:ext>
    </p:extLst>
  </p:cSld>
  <p:clrMapOvr>
    <a:masterClrMapping/>
  </p:clrMapOvr>
  <mc:AlternateContent xmlns:mc="http://schemas.openxmlformats.org/markup-compatibility/2006">
    <mc:Choice xmlns:p14="http://schemas.microsoft.com/office/powerpoint/2010/main" Requires="p14">
      <p:transition spd="slow" p14:dur="2000" advTm="6068"/>
    </mc:Choice>
    <mc:Fallback>
      <p:transition spd="slow" advTm="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7A616-DC19-9CC7-A2AA-D5910E01552D}"/>
              </a:ext>
            </a:extLst>
          </p:cNvPr>
          <p:cNvSpPr>
            <a:spLocks noGrp="1"/>
          </p:cNvSpPr>
          <p:nvPr>
            <p:ph type="title"/>
          </p:nvPr>
        </p:nvSpPr>
        <p:spPr>
          <a:xfrm>
            <a:off x="628650" y="431395"/>
            <a:ext cx="11238925" cy="851463"/>
          </a:xfrm>
        </p:spPr>
        <p:txBody>
          <a:bodyPr/>
          <a:lstStyle/>
          <a:p>
            <a:r>
              <a:rPr lang="en-US" sz="4000">
                <a:latin typeface="Montserrat"/>
              </a:rPr>
              <a:t>Health Reimbursement Arrangement (HRA)</a:t>
            </a:r>
          </a:p>
        </p:txBody>
      </p:sp>
      <p:pic>
        <p:nvPicPr>
          <p:cNvPr id="6146" name="Picture 2" descr="Logo - WEX Named to Newsweek's America's Greatest Workplaces for Diversity,  Women in 2024">
            <a:extLst>
              <a:ext uri="{FF2B5EF4-FFF2-40B4-BE49-F238E27FC236}">
                <a16:creationId xmlns:a16="http://schemas.microsoft.com/office/drawing/2014/main" id="{7237DB84-FF2C-E5D2-772F-BB0621B91F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51" t="36750" r="10250" b="36744"/>
          <a:stretch/>
        </p:blipFill>
        <p:spPr bwMode="auto">
          <a:xfrm>
            <a:off x="8979108" y="4814057"/>
            <a:ext cx="3136690" cy="105240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ABA032FE-E626-578F-8FB0-3A90F1DB37D5}"/>
              </a:ext>
            </a:extLst>
          </p:cNvPr>
          <p:cNvSpPr>
            <a:spLocks noGrp="1"/>
          </p:cNvSpPr>
          <p:nvPr>
            <p:ph idx="1"/>
          </p:nvPr>
        </p:nvSpPr>
        <p:spPr>
          <a:xfrm>
            <a:off x="624964" y="1716395"/>
            <a:ext cx="10539053" cy="3815593"/>
          </a:xfrm>
        </p:spPr>
        <p:txBody>
          <a:bodyPr vert="horz" lIns="91440" tIns="45720" rIns="91440" bIns="45720" rtlCol="0" anchor="t">
            <a:normAutofit/>
          </a:bodyPr>
          <a:lstStyle/>
          <a:p>
            <a:r>
              <a:rPr lang="en-US" sz="2000">
                <a:latin typeface="roboto"/>
                <a:ea typeface="Roboto"/>
                <a:cs typeface="roboto"/>
              </a:rPr>
              <a:t>Grande funded account if you enroll in the </a:t>
            </a:r>
            <a:r>
              <a:rPr lang="en-US" sz="2000" b="1">
                <a:latin typeface="roboto"/>
                <a:ea typeface="Roboto"/>
                <a:cs typeface="roboto"/>
              </a:rPr>
              <a:t>PPO Medical Plan</a:t>
            </a:r>
            <a:endParaRPr lang="en-US" b="1">
              <a:cs typeface="Roboto" pitchFamily="2" charset="0"/>
            </a:endParaRPr>
          </a:p>
          <a:p>
            <a:r>
              <a:rPr lang="en-US" sz="2000">
                <a:latin typeface="roboto"/>
                <a:ea typeface="Roboto"/>
                <a:cs typeface="roboto"/>
              </a:rPr>
              <a:t>Meant to help offset a portion of your out-of-pocket costs</a:t>
            </a:r>
          </a:p>
          <a:p>
            <a:r>
              <a:rPr lang="en-US" sz="2000">
                <a:latin typeface="roboto"/>
                <a:ea typeface="Roboto"/>
                <a:cs typeface="roboto"/>
              </a:rPr>
              <a:t>Amount received is based on coverage level</a:t>
            </a:r>
          </a:p>
          <a:p>
            <a:pPr marL="457200" lvl="1" indent="0">
              <a:buNone/>
            </a:pPr>
            <a:br>
              <a:rPr lang="en-US" sz="2000">
                <a:latin typeface="roboto"/>
                <a:ea typeface="Roboto"/>
                <a:cs typeface="roboto"/>
              </a:rPr>
            </a:br>
            <a:br>
              <a:rPr lang="en-US" sz="2000">
                <a:latin typeface="roboto"/>
                <a:ea typeface="Roboto"/>
                <a:cs typeface="roboto"/>
              </a:rPr>
            </a:br>
            <a:endParaRPr lang="en-US" sz="2000">
              <a:latin typeface="roboto"/>
              <a:ea typeface="Roboto"/>
              <a:cs typeface="roboto"/>
            </a:endParaRPr>
          </a:p>
          <a:p>
            <a:r>
              <a:rPr lang="en-US" sz="2000">
                <a:latin typeface="roboto"/>
                <a:ea typeface="Roboto"/>
                <a:cs typeface="roboto"/>
              </a:rPr>
              <a:t>If applicable, FSA funds are used first before HRA funds are utilized</a:t>
            </a:r>
          </a:p>
          <a:p>
            <a:r>
              <a:rPr lang="en-US" sz="2000">
                <a:latin typeface="roboto"/>
                <a:ea typeface="Roboto"/>
                <a:cs typeface="roboto"/>
              </a:rPr>
              <a:t>At the end of the year, up to $5,000 will rollover into the following year</a:t>
            </a:r>
            <a:endParaRPr lang="en-US"/>
          </a:p>
          <a:p>
            <a:pPr lvl="1"/>
            <a:endParaRPr lang="en-US"/>
          </a:p>
        </p:txBody>
      </p:sp>
      <p:graphicFrame>
        <p:nvGraphicFramePr>
          <p:cNvPr id="2" name="Table 1">
            <a:extLst>
              <a:ext uri="{FF2B5EF4-FFF2-40B4-BE49-F238E27FC236}">
                <a16:creationId xmlns:a16="http://schemas.microsoft.com/office/drawing/2014/main" id="{AAFDD4E8-5F3E-B5EB-1BC8-5BA353AB481F}"/>
              </a:ext>
            </a:extLst>
          </p:cNvPr>
          <p:cNvGraphicFramePr>
            <a:graphicFrameLocks noGrp="1"/>
          </p:cNvGraphicFramePr>
          <p:nvPr>
            <p:extLst>
              <p:ext uri="{D42A27DB-BD31-4B8C-83A1-F6EECF244321}">
                <p14:modId xmlns:p14="http://schemas.microsoft.com/office/powerpoint/2010/main" val="3716858835"/>
              </p:ext>
            </p:extLst>
          </p:nvPr>
        </p:nvGraphicFramePr>
        <p:xfrm>
          <a:off x="3185813" y="2880758"/>
          <a:ext cx="6126480" cy="741680"/>
        </p:xfrm>
        <a:graphic>
          <a:graphicData uri="http://schemas.openxmlformats.org/drawingml/2006/table">
            <a:tbl>
              <a:tblPr firstRow="1" bandRow="1">
                <a:tableStyleId>{073A0DAA-6AF3-43AB-8588-CEC1D06C72B9}</a:tableStyleId>
              </a:tblPr>
              <a:tblGrid>
                <a:gridCol w="2042160">
                  <a:extLst>
                    <a:ext uri="{9D8B030D-6E8A-4147-A177-3AD203B41FA5}">
                      <a16:colId xmlns:a16="http://schemas.microsoft.com/office/drawing/2014/main" val="3836405256"/>
                    </a:ext>
                  </a:extLst>
                </a:gridCol>
                <a:gridCol w="2042160">
                  <a:extLst>
                    <a:ext uri="{9D8B030D-6E8A-4147-A177-3AD203B41FA5}">
                      <a16:colId xmlns:a16="http://schemas.microsoft.com/office/drawing/2014/main" val="824292461"/>
                    </a:ext>
                  </a:extLst>
                </a:gridCol>
                <a:gridCol w="2042160">
                  <a:extLst>
                    <a:ext uri="{9D8B030D-6E8A-4147-A177-3AD203B41FA5}">
                      <a16:colId xmlns:a16="http://schemas.microsoft.com/office/drawing/2014/main" val="2922281927"/>
                    </a:ext>
                  </a:extLst>
                </a:gridCol>
              </a:tblGrid>
              <a:tr h="370840">
                <a:tc>
                  <a:txBody>
                    <a:bodyPr/>
                    <a:lstStyle/>
                    <a:p>
                      <a:pPr algn="ctr"/>
                      <a:r>
                        <a:rPr lang="en-US"/>
                        <a:t>Associate</a:t>
                      </a:r>
                    </a:p>
                  </a:txBody>
                  <a:tcPr/>
                </a:tc>
                <a:tc>
                  <a:txBody>
                    <a:bodyPr/>
                    <a:lstStyle/>
                    <a:p>
                      <a:pPr algn="ctr"/>
                      <a:r>
                        <a:rPr lang="en-US"/>
                        <a:t>Associate +1</a:t>
                      </a:r>
                    </a:p>
                  </a:txBody>
                  <a:tcPr/>
                </a:tc>
                <a:tc>
                  <a:txBody>
                    <a:bodyPr/>
                    <a:lstStyle/>
                    <a:p>
                      <a:pPr algn="ctr"/>
                      <a:r>
                        <a:rPr lang="en-US"/>
                        <a:t>Family </a:t>
                      </a:r>
                    </a:p>
                  </a:txBody>
                  <a:tcPr/>
                </a:tc>
                <a:extLst>
                  <a:ext uri="{0D108BD9-81ED-4DB2-BD59-A6C34878D82A}">
                    <a16:rowId xmlns:a16="http://schemas.microsoft.com/office/drawing/2014/main" val="2917556623"/>
                  </a:ext>
                </a:extLst>
              </a:tr>
              <a:tr h="370840">
                <a:tc>
                  <a:txBody>
                    <a:bodyPr/>
                    <a:lstStyle/>
                    <a:p>
                      <a:pPr algn="ctr"/>
                      <a:r>
                        <a:rPr lang="en-US"/>
                        <a:t>$240</a:t>
                      </a:r>
                    </a:p>
                  </a:txBody>
                  <a:tcPr/>
                </a:tc>
                <a:tc>
                  <a:txBody>
                    <a:bodyPr/>
                    <a:lstStyle/>
                    <a:p>
                      <a:pPr algn="ctr"/>
                      <a:r>
                        <a:rPr lang="en-US"/>
                        <a:t>$480</a:t>
                      </a:r>
                    </a:p>
                  </a:txBody>
                  <a:tcPr/>
                </a:tc>
                <a:tc>
                  <a:txBody>
                    <a:bodyPr/>
                    <a:lstStyle/>
                    <a:p>
                      <a:pPr algn="ctr"/>
                      <a:r>
                        <a:rPr lang="en-US"/>
                        <a:t>$720</a:t>
                      </a:r>
                    </a:p>
                  </a:txBody>
                  <a:tcPr/>
                </a:tc>
                <a:extLst>
                  <a:ext uri="{0D108BD9-81ED-4DB2-BD59-A6C34878D82A}">
                    <a16:rowId xmlns:a16="http://schemas.microsoft.com/office/drawing/2014/main" val="2507674160"/>
                  </a:ext>
                </a:extLst>
              </a:tr>
            </a:tbl>
          </a:graphicData>
        </a:graphic>
      </p:graphicFrame>
      <p:pic>
        <p:nvPicPr>
          <p:cNvPr id="13" name="Audio 12">
            <a:hlinkClick r:id="" action="ppaction://media"/>
            <a:extLst>
              <a:ext uri="{FF2B5EF4-FFF2-40B4-BE49-F238E27FC236}">
                <a16:creationId xmlns:a16="http://schemas.microsoft.com/office/drawing/2014/main" id="{9D1A8EA8-3A59-629D-081B-2283111508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6975734"/>
      </p:ext>
    </p:extLst>
  </p:cSld>
  <p:clrMapOvr>
    <a:masterClrMapping/>
  </p:clrMapOvr>
  <mc:AlternateContent xmlns:mc="http://schemas.openxmlformats.org/markup-compatibility/2006">
    <mc:Choice xmlns:p14="http://schemas.microsoft.com/office/powerpoint/2010/main" Requires="p14">
      <p:transition spd="slow" p14:dur="2000" advTm="80698"/>
    </mc:Choice>
    <mc:Fallback>
      <p:transition spd="slow" advTm="8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A2998-9164-31A5-9D63-3FA732C2BC6D}"/>
              </a:ext>
            </a:extLst>
          </p:cNvPr>
          <p:cNvSpPr>
            <a:spLocks noGrp="1"/>
          </p:cNvSpPr>
          <p:nvPr>
            <p:ph type="title"/>
          </p:nvPr>
        </p:nvSpPr>
        <p:spPr/>
        <p:txBody>
          <a:bodyPr/>
          <a:lstStyle/>
          <a:p>
            <a:r>
              <a:rPr lang="en-US"/>
              <a:t>Agenda </a:t>
            </a:r>
          </a:p>
        </p:txBody>
      </p:sp>
      <p:sp>
        <p:nvSpPr>
          <p:cNvPr id="5" name="TextBox 4">
            <a:extLst>
              <a:ext uri="{FF2B5EF4-FFF2-40B4-BE49-F238E27FC236}">
                <a16:creationId xmlns:a16="http://schemas.microsoft.com/office/drawing/2014/main" id="{F83DE6B1-C878-D1DD-8E3C-442BEF73FF2E}"/>
              </a:ext>
            </a:extLst>
          </p:cNvPr>
          <p:cNvSpPr txBox="1"/>
          <p:nvPr/>
        </p:nvSpPr>
        <p:spPr>
          <a:xfrm>
            <a:off x="661830" y="1717197"/>
            <a:ext cx="5500254" cy="163121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Review summary of 2025 benefit updates</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Provide overview of benefit plans</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Review how to enroll in UKG</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Understand available resources and next steps</a:t>
            </a:r>
          </a:p>
        </p:txBody>
      </p:sp>
      <p:pic>
        <p:nvPicPr>
          <p:cNvPr id="19" name="Audio 18">
            <a:hlinkClick r:id="" action="ppaction://media"/>
            <a:extLst>
              <a:ext uri="{FF2B5EF4-FFF2-40B4-BE49-F238E27FC236}">
                <a16:creationId xmlns:a16="http://schemas.microsoft.com/office/drawing/2014/main" id="{4EA46F98-EEEA-0B7E-E992-5A484D80A2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6661089"/>
      </p:ext>
    </p:extLst>
  </p:cSld>
  <p:clrMapOvr>
    <a:masterClrMapping/>
  </p:clrMapOvr>
  <mc:AlternateContent xmlns:mc="http://schemas.openxmlformats.org/markup-compatibility/2006">
    <mc:Choice xmlns:p14="http://schemas.microsoft.com/office/powerpoint/2010/main" Requires="p14">
      <p:transition spd="slow" p14:dur="2000" advTm="23157"/>
    </mc:Choice>
    <mc:Fallback>
      <p:transition spd="slow" advTm="2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C593-8B1E-1109-E0F5-EFA8E986F149}"/>
              </a:ext>
            </a:extLst>
          </p:cNvPr>
          <p:cNvSpPr>
            <a:spLocks noGrp="1"/>
          </p:cNvSpPr>
          <p:nvPr>
            <p:ph type="title"/>
          </p:nvPr>
        </p:nvSpPr>
        <p:spPr>
          <a:xfrm>
            <a:off x="1918070" y="1881901"/>
            <a:ext cx="8355856" cy="1097278"/>
          </a:xfrm>
        </p:spPr>
        <p:txBody>
          <a:bodyPr/>
          <a:lstStyle/>
          <a:p>
            <a:r>
              <a:rPr lang="en-US">
                <a:latin typeface="Montserrat"/>
              </a:rPr>
              <a:t>Health Savings Account (HSA)</a:t>
            </a:r>
            <a:endParaRPr lang="en-US"/>
          </a:p>
        </p:txBody>
      </p:sp>
      <p:pic>
        <p:nvPicPr>
          <p:cNvPr id="7" name="Audio 6">
            <a:hlinkClick r:id="" action="ppaction://media"/>
            <a:extLst>
              <a:ext uri="{FF2B5EF4-FFF2-40B4-BE49-F238E27FC236}">
                <a16:creationId xmlns:a16="http://schemas.microsoft.com/office/drawing/2014/main" id="{395CF9B1-FC4D-C8B7-FA9C-EB6DA11611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5284331"/>
      </p:ext>
    </p:extLst>
  </p:cSld>
  <p:clrMapOvr>
    <a:masterClrMapping/>
  </p:clrMapOvr>
  <mc:AlternateContent xmlns:mc="http://schemas.openxmlformats.org/markup-compatibility/2006">
    <mc:Choice xmlns:p14="http://schemas.microsoft.com/office/powerpoint/2010/main" Requires="p14">
      <p:transition spd="slow" p14:dur="2000" advTm="6507"/>
    </mc:Choice>
    <mc:Fallback>
      <p:transition spd="slow" advTm="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F878E-D0EA-43F2-0388-C48E0421BE46}"/>
              </a:ext>
            </a:extLst>
          </p:cNvPr>
          <p:cNvSpPr>
            <a:spLocks noGrp="1"/>
          </p:cNvSpPr>
          <p:nvPr>
            <p:ph type="title"/>
          </p:nvPr>
        </p:nvSpPr>
        <p:spPr>
          <a:xfrm>
            <a:off x="628650" y="610105"/>
            <a:ext cx="9786480" cy="851463"/>
          </a:xfrm>
        </p:spPr>
        <p:txBody>
          <a:bodyPr/>
          <a:lstStyle/>
          <a:p>
            <a:r>
              <a:rPr lang="en-US" sz="4000">
                <a:latin typeface="Montserrat"/>
              </a:rPr>
              <a:t>Health Savings Account (HSA)</a:t>
            </a:r>
            <a:endParaRPr lang="en-US" sz="4000"/>
          </a:p>
        </p:txBody>
      </p:sp>
      <p:sp>
        <p:nvSpPr>
          <p:cNvPr id="5" name="TextBox 1">
            <a:extLst>
              <a:ext uri="{FF2B5EF4-FFF2-40B4-BE49-F238E27FC236}">
                <a16:creationId xmlns:a16="http://schemas.microsoft.com/office/drawing/2014/main" id="{153EAD9A-DEC3-6CB9-3322-4484CFA76FDA}"/>
              </a:ext>
            </a:extLst>
          </p:cNvPr>
          <p:cNvSpPr txBox="1"/>
          <p:nvPr/>
        </p:nvSpPr>
        <p:spPr>
          <a:xfrm>
            <a:off x="624922" y="1798659"/>
            <a:ext cx="11090421" cy="261610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a:solidFill>
                  <a:schemeClr val="tx1">
                    <a:lumMod val="65000"/>
                    <a:lumOff val="35000"/>
                  </a:schemeClr>
                </a:solidFill>
                <a:latin typeface="Roboto"/>
                <a:ea typeface="roboto"/>
                <a:cs typeface="roboto"/>
              </a:rPr>
              <a:t>HSA allows you to save pre-tax money for healthcare for now or in the future </a:t>
            </a:r>
            <a:endParaRPr lang="en-US">
              <a:solidFill>
                <a:schemeClr val="tx1">
                  <a:lumMod val="65000"/>
                  <a:lumOff val="35000"/>
                </a:schemeClr>
              </a:solidFill>
            </a:endParaRPr>
          </a:p>
          <a:p>
            <a:pPr marL="342900" indent="-342900">
              <a:buFont typeface="Arial" panose="020B0604020202020204" pitchFamily="34" charset="0"/>
              <a:buChar char="•"/>
            </a:pPr>
            <a:r>
              <a:rPr lang="en-US" sz="2000">
                <a:solidFill>
                  <a:schemeClr val="tx1">
                    <a:lumMod val="65000"/>
                    <a:lumOff val="35000"/>
                  </a:schemeClr>
                </a:solidFill>
                <a:latin typeface="Roboto"/>
                <a:ea typeface="roboto"/>
                <a:cs typeface="roboto"/>
              </a:rPr>
              <a:t>Grande provides a contribution to an HSA based on your enrollment level, powered by </a:t>
            </a:r>
            <a:r>
              <a:rPr lang="en-US" sz="2000" b="1">
                <a:solidFill>
                  <a:schemeClr val="tx1">
                    <a:lumMod val="65000"/>
                    <a:lumOff val="35000"/>
                  </a:schemeClr>
                </a:solidFill>
                <a:latin typeface="Roboto"/>
                <a:ea typeface="roboto"/>
                <a:cs typeface="roboto"/>
              </a:rPr>
              <a:t>Optum Bank</a:t>
            </a:r>
          </a:p>
          <a:p>
            <a:pPr marL="800100" lvl="1" indent="-342900">
              <a:buFont typeface="Arial" panose="020B0604020202020204" pitchFamily="34" charset="0"/>
              <a:buChar char="•"/>
            </a:pPr>
            <a:r>
              <a:rPr lang="en-US" sz="2000">
                <a:solidFill>
                  <a:schemeClr val="tx1">
                    <a:lumMod val="65000"/>
                    <a:lumOff val="35000"/>
                  </a:schemeClr>
                </a:solidFill>
                <a:latin typeface="Roboto"/>
                <a:ea typeface="Roboto"/>
                <a:cs typeface="Roboto"/>
              </a:rPr>
              <a:t>Funds will be deposited each pay period based on enrollment level</a:t>
            </a:r>
            <a:endParaRPr lang="en-US" sz="2000">
              <a:solidFill>
                <a:schemeClr val="tx1">
                  <a:lumMod val="65000"/>
                  <a:lumOff val="35000"/>
                </a:schemeClr>
              </a:solidFill>
              <a:latin typeface="Roboto"/>
              <a:ea typeface="roboto"/>
              <a:cs typeface="roboto"/>
            </a:endParaRPr>
          </a:p>
          <a:p>
            <a:pPr marL="1257300" lvl="2" indent="-342900">
              <a:buFont typeface="Arial" panose="020B0604020202020204" pitchFamily="34" charset="0"/>
              <a:buChar char="•"/>
            </a:pPr>
            <a:endParaRPr lang="en-US" sz="2000">
              <a:solidFill>
                <a:schemeClr val="tx1">
                  <a:lumMod val="65000"/>
                  <a:lumOff val="35000"/>
                </a:schemeClr>
              </a:solidFill>
              <a:latin typeface="Roboto"/>
              <a:ea typeface="roboto"/>
              <a:cs typeface="roboto"/>
            </a:endParaRPr>
          </a:p>
          <a:p>
            <a:pPr marL="1257300" lvl="2" indent="-342900">
              <a:buFont typeface="Arial" panose="020B0604020202020204" pitchFamily="34" charset="0"/>
              <a:buChar char="•"/>
            </a:pPr>
            <a:endParaRPr lang="en-US" sz="2000">
              <a:solidFill>
                <a:schemeClr val="tx1">
                  <a:lumMod val="65000"/>
                  <a:lumOff val="35000"/>
                </a:schemeClr>
              </a:solidFill>
              <a:latin typeface="Roboto"/>
              <a:ea typeface="roboto"/>
              <a:cs typeface="roboto"/>
            </a:endParaRPr>
          </a:p>
          <a:p>
            <a:pPr marL="1200150" lvl="2" indent="-285750">
              <a:buFont typeface="Arial" panose="020B0604020202020204" pitchFamily="34" charset="0"/>
              <a:buChar char="•"/>
            </a:pPr>
            <a:endParaRPr lang="en-US" sz="2000">
              <a:latin typeface="roboto"/>
              <a:ea typeface="roboto"/>
              <a:cs typeface="roboto"/>
            </a:endParaRPr>
          </a:p>
          <a:p>
            <a:pPr marL="285750" indent="-285750">
              <a:buFont typeface="Arial" panose="020B0604020202020204" pitchFamily="34" charset="0"/>
              <a:buChar char="•"/>
            </a:pPr>
            <a:endParaRPr lang="en-US" sz="2400">
              <a:cs typeface="Calibri" panose="020F0502020204030204"/>
            </a:endParaRPr>
          </a:p>
        </p:txBody>
      </p:sp>
      <p:pic>
        <p:nvPicPr>
          <p:cNvPr id="2" name="Picture 1" descr="A screenshot of a phone&#10;&#10;Description automatically generated">
            <a:extLst>
              <a:ext uri="{FF2B5EF4-FFF2-40B4-BE49-F238E27FC236}">
                <a16:creationId xmlns:a16="http://schemas.microsoft.com/office/drawing/2014/main" id="{6E05B213-3935-1446-FAF2-F6077DD088A9}"/>
              </a:ext>
            </a:extLst>
          </p:cNvPr>
          <p:cNvPicPr>
            <a:picLocks noChangeAspect="1"/>
          </p:cNvPicPr>
          <p:nvPr/>
        </p:nvPicPr>
        <p:blipFill>
          <a:blip r:embed="rId5"/>
          <a:stretch>
            <a:fillRect/>
          </a:stretch>
        </p:blipFill>
        <p:spPr>
          <a:xfrm rot="1080000">
            <a:off x="9740764" y="3246854"/>
            <a:ext cx="2041525" cy="1875790"/>
          </a:xfrm>
          <a:prstGeom prst="rect">
            <a:avLst/>
          </a:prstGeom>
          <a:ln>
            <a:noFill/>
          </a:ln>
        </p:spPr>
      </p:pic>
      <p:graphicFrame>
        <p:nvGraphicFramePr>
          <p:cNvPr id="7" name="Table 6">
            <a:extLst>
              <a:ext uri="{FF2B5EF4-FFF2-40B4-BE49-F238E27FC236}">
                <a16:creationId xmlns:a16="http://schemas.microsoft.com/office/drawing/2014/main" id="{1A98C130-CD24-DEB1-35C0-26DB83C6ABDD}"/>
              </a:ext>
            </a:extLst>
          </p:cNvPr>
          <p:cNvGraphicFramePr>
            <a:graphicFrameLocks noGrp="1"/>
          </p:cNvGraphicFramePr>
          <p:nvPr>
            <p:extLst>
              <p:ext uri="{D42A27DB-BD31-4B8C-83A1-F6EECF244321}">
                <p14:modId xmlns:p14="http://schemas.microsoft.com/office/powerpoint/2010/main" val="2072126788"/>
              </p:ext>
            </p:extLst>
          </p:nvPr>
        </p:nvGraphicFramePr>
        <p:xfrm>
          <a:off x="1437570" y="3112759"/>
          <a:ext cx="8168640" cy="2494280"/>
        </p:xfrm>
        <a:graphic>
          <a:graphicData uri="http://schemas.openxmlformats.org/drawingml/2006/table">
            <a:tbl>
              <a:tblPr firstRow="1" bandRow="1">
                <a:tableStyleId>{073A0DAA-6AF3-43AB-8588-CEC1D06C72B9}</a:tableStyleId>
              </a:tblPr>
              <a:tblGrid>
                <a:gridCol w="2042160">
                  <a:extLst>
                    <a:ext uri="{9D8B030D-6E8A-4147-A177-3AD203B41FA5}">
                      <a16:colId xmlns:a16="http://schemas.microsoft.com/office/drawing/2014/main" val="2828627612"/>
                    </a:ext>
                  </a:extLst>
                </a:gridCol>
                <a:gridCol w="2042160">
                  <a:extLst>
                    <a:ext uri="{9D8B030D-6E8A-4147-A177-3AD203B41FA5}">
                      <a16:colId xmlns:a16="http://schemas.microsoft.com/office/drawing/2014/main" val="75233076"/>
                    </a:ext>
                  </a:extLst>
                </a:gridCol>
                <a:gridCol w="2042160">
                  <a:extLst>
                    <a:ext uri="{9D8B030D-6E8A-4147-A177-3AD203B41FA5}">
                      <a16:colId xmlns:a16="http://schemas.microsoft.com/office/drawing/2014/main" val="3642276056"/>
                    </a:ext>
                  </a:extLst>
                </a:gridCol>
                <a:gridCol w="2042160">
                  <a:extLst>
                    <a:ext uri="{9D8B030D-6E8A-4147-A177-3AD203B41FA5}">
                      <a16:colId xmlns:a16="http://schemas.microsoft.com/office/drawing/2014/main" val="895401975"/>
                    </a:ext>
                  </a:extLst>
                </a:gridCol>
              </a:tblGrid>
              <a:tr h="370840">
                <a:tc gridSpan="4">
                  <a:txBody>
                    <a:bodyPr/>
                    <a:lstStyle/>
                    <a:p>
                      <a:pPr algn="ctr"/>
                      <a:r>
                        <a:rPr lang="en-US"/>
                        <a:t>2025 IRS Annual Limits for HSA</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9704561"/>
                  </a:ext>
                </a:extLst>
              </a:tr>
              <a:tr h="370840">
                <a:tc>
                  <a:txBody>
                    <a:bodyPr/>
                    <a:lstStyle/>
                    <a:p>
                      <a:endParaRPr lang="en-US"/>
                    </a:p>
                  </a:txBody>
                  <a:tcPr/>
                </a:tc>
                <a:tc>
                  <a:txBody>
                    <a:bodyPr/>
                    <a:lstStyle/>
                    <a:p>
                      <a:r>
                        <a:rPr lang="en-US"/>
                        <a:t>Annual Grande Contribution</a:t>
                      </a:r>
                    </a:p>
                  </a:txBody>
                  <a:tcPr/>
                </a:tc>
                <a:tc>
                  <a:txBody>
                    <a:bodyPr/>
                    <a:lstStyle/>
                    <a:p>
                      <a:r>
                        <a:rPr lang="en-US"/>
                        <a:t>Bi-Weekly Grande Contribution</a:t>
                      </a:r>
                    </a:p>
                  </a:txBody>
                  <a:tcPr/>
                </a:tc>
                <a:tc>
                  <a:txBody>
                    <a:bodyPr/>
                    <a:lstStyle/>
                    <a:p>
                      <a:r>
                        <a:rPr lang="en-US"/>
                        <a:t>2025 IRS Maximum*</a:t>
                      </a:r>
                    </a:p>
                  </a:txBody>
                  <a:tcPr/>
                </a:tc>
                <a:extLst>
                  <a:ext uri="{0D108BD9-81ED-4DB2-BD59-A6C34878D82A}">
                    <a16:rowId xmlns:a16="http://schemas.microsoft.com/office/drawing/2014/main" val="2715092971"/>
                  </a:ext>
                </a:extLst>
              </a:tr>
              <a:tr h="370840">
                <a:tc>
                  <a:txBody>
                    <a:bodyPr/>
                    <a:lstStyle/>
                    <a:p>
                      <a:r>
                        <a:rPr lang="en-US"/>
                        <a:t>Associate</a:t>
                      </a:r>
                    </a:p>
                  </a:txBody>
                  <a:tcPr/>
                </a:tc>
                <a:tc>
                  <a:txBody>
                    <a:bodyPr/>
                    <a:lstStyle/>
                    <a:p>
                      <a:r>
                        <a:rPr lang="en-US"/>
                        <a:t>$500</a:t>
                      </a:r>
                    </a:p>
                  </a:txBody>
                  <a:tcPr/>
                </a:tc>
                <a:tc>
                  <a:txBody>
                    <a:bodyPr/>
                    <a:lstStyle/>
                    <a:p>
                      <a:r>
                        <a:rPr lang="en-US"/>
                        <a:t>$19.23</a:t>
                      </a:r>
                    </a:p>
                  </a:txBody>
                  <a:tcPr/>
                </a:tc>
                <a:tc>
                  <a:txBody>
                    <a:bodyPr/>
                    <a:lstStyle/>
                    <a:p>
                      <a:r>
                        <a:rPr lang="en-US"/>
                        <a:t>$4,300</a:t>
                      </a:r>
                    </a:p>
                  </a:txBody>
                  <a:tcPr/>
                </a:tc>
                <a:extLst>
                  <a:ext uri="{0D108BD9-81ED-4DB2-BD59-A6C34878D82A}">
                    <a16:rowId xmlns:a16="http://schemas.microsoft.com/office/drawing/2014/main" val="443462936"/>
                  </a:ext>
                </a:extLst>
              </a:tr>
              <a:tr h="370840">
                <a:tc>
                  <a:txBody>
                    <a:bodyPr/>
                    <a:lstStyle/>
                    <a:p>
                      <a:r>
                        <a:rPr lang="en-US"/>
                        <a:t>Associate +1</a:t>
                      </a:r>
                    </a:p>
                  </a:txBody>
                  <a:tcPr/>
                </a:tc>
                <a:tc>
                  <a:txBody>
                    <a:bodyPr/>
                    <a:lstStyle/>
                    <a:p>
                      <a:r>
                        <a:rPr lang="en-US"/>
                        <a:t>$750</a:t>
                      </a:r>
                    </a:p>
                  </a:txBody>
                  <a:tcPr/>
                </a:tc>
                <a:tc>
                  <a:txBody>
                    <a:bodyPr/>
                    <a:lstStyle/>
                    <a:p>
                      <a:r>
                        <a:rPr lang="en-US"/>
                        <a:t>$28.84</a:t>
                      </a:r>
                    </a:p>
                  </a:txBody>
                  <a:tcPr/>
                </a:tc>
                <a:tc>
                  <a:txBody>
                    <a:bodyPr/>
                    <a:lstStyle/>
                    <a:p>
                      <a:r>
                        <a:rPr lang="en-US"/>
                        <a:t>$8,550</a:t>
                      </a:r>
                    </a:p>
                  </a:txBody>
                  <a:tcPr/>
                </a:tc>
                <a:extLst>
                  <a:ext uri="{0D108BD9-81ED-4DB2-BD59-A6C34878D82A}">
                    <a16:rowId xmlns:a16="http://schemas.microsoft.com/office/drawing/2014/main" val="865911842"/>
                  </a:ext>
                </a:extLst>
              </a:tr>
              <a:tr h="370840">
                <a:tc>
                  <a:txBody>
                    <a:bodyPr/>
                    <a:lstStyle/>
                    <a:p>
                      <a:r>
                        <a:rPr lang="en-US"/>
                        <a:t>Family</a:t>
                      </a:r>
                    </a:p>
                  </a:txBody>
                  <a:tcPr/>
                </a:tc>
                <a:tc>
                  <a:txBody>
                    <a:bodyPr/>
                    <a:lstStyle/>
                    <a:p>
                      <a:r>
                        <a:rPr lang="en-US"/>
                        <a:t>$1,000</a:t>
                      </a:r>
                    </a:p>
                  </a:txBody>
                  <a:tcPr/>
                </a:tc>
                <a:tc>
                  <a:txBody>
                    <a:bodyPr/>
                    <a:lstStyle/>
                    <a:p>
                      <a:r>
                        <a:rPr lang="en-US"/>
                        <a:t>$38.46</a:t>
                      </a:r>
                    </a:p>
                  </a:txBody>
                  <a:tcPr/>
                </a:tc>
                <a:tc>
                  <a:txBody>
                    <a:bodyPr/>
                    <a:lstStyle/>
                    <a:p>
                      <a:r>
                        <a:rPr lang="en-US"/>
                        <a:t>$8,550</a:t>
                      </a:r>
                    </a:p>
                  </a:txBody>
                  <a:tcPr/>
                </a:tc>
                <a:extLst>
                  <a:ext uri="{0D108BD9-81ED-4DB2-BD59-A6C34878D82A}">
                    <a16:rowId xmlns:a16="http://schemas.microsoft.com/office/drawing/2014/main" val="4180520196"/>
                  </a:ext>
                </a:extLst>
              </a:tr>
              <a:tr h="370840">
                <a:tc>
                  <a:txBody>
                    <a:bodyPr/>
                    <a:lstStyle/>
                    <a:p>
                      <a:r>
                        <a:rPr lang="en-US"/>
                        <a:t>Catch-up (age 55 +)</a:t>
                      </a:r>
                    </a:p>
                  </a:txBody>
                  <a:tcPr/>
                </a:tc>
                <a:tc>
                  <a:txBody>
                    <a:bodyPr/>
                    <a:lstStyle/>
                    <a:p>
                      <a:r>
                        <a:rPr lang="en-US"/>
                        <a:t> --</a:t>
                      </a:r>
                    </a:p>
                  </a:txBody>
                  <a:tcPr/>
                </a:tc>
                <a:tc>
                  <a:txBody>
                    <a:bodyPr/>
                    <a:lstStyle/>
                    <a:p>
                      <a:r>
                        <a:rPr lang="en-US"/>
                        <a:t>--</a:t>
                      </a:r>
                    </a:p>
                  </a:txBody>
                  <a:tcPr/>
                </a:tc>
                <a:tc>
                  <a:txBody>
                    <a:bodyPr/>
                    <a:lstStyle/>
                    <a:p>
                      <a:r>
                        <a:rPr lang="en-US"/>
                        <a:t>$1,000</a:t>
                      </a:r>
                    </a:p>
                  </a:txBody>
                  <a:tcPr/>
                </a:tc>
                <a:extLst>
                  <a:ext uri="{0D108BD9-81ED-4DB2-BD59-A6C34878D82A}">
                    <a16:rowId xmlns:a16="http://schemas.microsoft.com/office/drawing/2014/main" val="2510048632"/>
                  </a:ext>
                </a:extLst>
              </a:tr>
            </a:tbl>
          </a:graphicData>
        </a:graphic>
      </p:graphicFrame>
      <p:sp>
        <p:nvSpPr>
          <p:cNvPr id="8" name="TextBox 7">
            <a:extLst>
              <a:ext uri="{FF2B5EF4-FFF2-40B4-BE49-F238E27FC236}">
                <a16:creationId xmlns:a16="http://schemas.microsoft.com/office/drawing/2014/main" id="{F04D9058-24B2-E56A-B8C2-023F26D644B3}"/>
              </a:ext>
            </a:extLst>
          </p:cNvPr>
          <p:cNvSpPr txBox="1"/>
          <p:nvPr/>
        </p:nvSpPr>
        <p:spPr>
          <a:xfrm>
            <a:off x="1440492" y="5626274"/>
            <a:ext cx="84968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cs typeface="Calibri"/>
              </a:rPr>
              <a:t>*Associate contributions are limited to the IRS maximum minus any Grande contribution</a:t>
            </a:r>
            <a:endParaRPr lang="en-US" sz="1400"/>
          </a:p>
        </p:txBody>
      </p:sp>
      <p:pic>
        <p:nvPicPr>
          <p:cNvPr id="10" name="Audio 9">
            <a:hlinkClick r:id="" action="ppaction://media"/>
            <a:extLst>
              <a:ext uri="{FF2B5EF4-FFF2-40B4-BE49-F238E27FC236}">
                <a16:creationId xmlns:a16="http://schemas.microsoft.com/office/drawing/2014/main" id="{CD6C60A7-1BCA-B558-5426-5897C10924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8444639"/>
      </p:ext>
    </p:extLst>
  </p:cSld>
  <p:clrMapOvr>
    <a:masterClrMapping/>
  </p:clrMapOvr>
  <mc:AlternateContent xmlns:mc="http://schemas.openxmlformats.org/markup-compatibility/2006">
    <mc:Choice xmlns:p14="http://schemas.microsoft.com/office/powerpoint/2010/main" Requires="p14">
      <p:transition spd="slow" p14:dur="2000" advTm="85822"/>
    </mc:Choice>
    <mc:Fallback>
      <p:transition spd="slow" advTm="8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F878E-D0EA-43F2-0388-C48E0421BE46}"/>
              </a:ext>
            </a:extLst>
          </p:cNvPr>
          <p:cNvSpPr>
            <a:spLocks noGrp="1"/>
          </p:cNvSpPr>
          <p:nvPr>
            <p:ph type="title"/>
          </p:nvPr>
        </p:nvSpPr>
        <p:spPr>
          <a:xfrm>
            <a:off x="628650" y="610105"/>
            <a:ext cx="9786480" cy="851463"/>
          </a:xfrm>
        </p:spPr>
        <p:txBody>
          <a:bodyPr/>
          <a:lstStyle/>
          <a:p>
            <a:r>
              <a:rPr lang="en-US" sz="4000">
                <a:latin typeface="Montserrat"/>
              </a:rPr>
              <a:t>HSA Advantages</a:t>
            </a:r>
            <a:endParaRPr lang="en-US"/>
          </a:p>
        </p:txBody>
      </p:sp>
      <p:sp>
        <p:nvSpPr>
          <p:cNvPr id="5" name="TextBox 1">
            <a:extLst>
              <a:ext uri="{FF2B5EF4-FFF2-40B4-BE49-F238E27FC236}">
                <a16:creationId xmlns:a16="http://schemas.microsoft.com/office/drawing/2014/main" id="{153EAD9A-DEC3-6CB9-3322-4484CFA76FDA}"/>
              </a:ext>
            </a:extLst>
          </p:cNvPr>
          <p:cNvSpPr txBox="1"/>
          <p:nvPr/>
        </p:nvSpPr>
        <p:spPr>
          <a:xfrm>
            <a:off x="624922" y="1717101"/>
            <a:ext cx="6385923" cy="230832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HSA dollars can be carried over from year to year </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HSA accounts are portable, meaning the account goes with you</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You can invest your balance which grows tax-free</a:t>
            </a:r>
          </a:p>
          <a:p>
            <a:pPr marL="285750"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Make tax-free withdrawals to pay for eligible healthcare expenses</a:t>
            </a:r>
          </a:p>
          <a:p>
            <a:pPr marL="285750" indent="-285750">
              <a:buFont typeface="Arial" panose="020B0604020202020204" pitchFamily="34" charset="0"/>
              <a:buChar char="•"/>
            </a:pPr>
            <a:endParaRPr lang="en-US" sz="2400">
              <a:latin typeface="Calibri" panose="020F0502020204030204"/>
              <a:ea typeface="roboto"/>
              <a:cs typeface="Calibri" panose="020F0502020204030204"/>
            </a:endParaRPr>
          </a:p>
        </p:txBody>
      </p:sp>
      <p:pic>
        <p:nvPicPr>
          <p:cNvPr id="2" name="Picture 1" descr="A diagram of a piggy bank and a stack of money&#10;&#10;Description automatically generated">
            <a:extLst>
              <a:ext uri="{FF2B5EF4-FFF2-40B4-BE49-F238E27FC236}">
                <a16:creationId xmlns:a16="http://schemas.microsoft.com/office/drawing/2014/main" id="{53B4BD24-B4F9-9C7C-6D62-5A3592DF58F5}"/>
              </a:ext>
            </a:extLst>
          </p:cNvPr>
          <p:cNvPicPr>
            <a:picLocks noChangeAspect="1"/>
          </p:cNvPicPr>
          <p:nvPr/>
        </p:nvPicPr>
        <p:blipFill>
          <a:blip r:embed="rId5"/>
          <a:stretch>
            <a:fillRect/>
          </a:stretch>
        </p:blipFill>
        <p:spPr>
          <a:xfrm>
            <a:off x="7198872" y="1144940"/>
            <a:ext cx="4556082" cy="4237712"/>
          </a:xfrm>
          <a:prstGeom prst="rect">
            <a:avLst/>
          </a:prstGeom>
        </p:spPr>
      </p:pic>
      <p:pic>
        <p:nvPicPr>
          <p:cNvPr id="12" name="Audio 11">
            <a:hlinkClick r:id="" action="ppaction://media"/>
            <a:extLst>
              <a:ext uri="{FF2B5EF4-FFF2-40B4-BE49-F238E27FC236}">
                <a16:creationId xmlns:a16="http://schemas.microsoft.com/office/drawing/2014/main" id="{0EBA00EE-8BFA-40D4-5B15-F5918AF078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23555469"/>
      </p:ext>
    </p:extLst>
  </p:cSld>
  <p:clrMapOvr>
    <a:masterClrMapping/>
  </p:clrMapOvr>
  <mc:AlternateContent xmlns:mc="http://schemas.openxmlformats.org/markup-compatibility/2006">
    <mc:Choice xmlns:p14="http://schemas.microsoft.com/office/powerpoint/2010/main" Requires="p14">
      <p:transition spd="slow" p14:dur="2000" advTm="54770"/>
    </mc:Choice>
    <mc:Fallback>
      <p:transition spd="slow" advTm="5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E47779-D5CB-DD70-F5C5-FB90AB9D5D46}"/>
              </a:ext>
            </a:extLst>
          </p:cNvPr>
          <p:cNvSpPr>
            <a:spLocks noGrp="1"/>
          </p:cNvSpPr>
          <p:nvPr>
            <p:ph type="title"/>
          </p:nvPr>
        </p:nvSpPr>
        <p:spPr>
          <a:xfrm>
            <a:off x="1037492" y="2151532"/>
            <a:ext cx="10410093" cy="1097278"/>
          </a:xfrm>
        </p:spPr>
        <p:txBody>
          <a:bodyPr/>
          <a:lstStyle/>
          <a:p>
            <a:r>
              <a:rPr lang="en-US">
                <a:latin typeface="Montserrat"/>
              </a:rPr>
              <a:t>Flexible Spending Accounts (FSA)</a:t>
            </a:r>
            <a:endParaRPr lang="en-US"/>
          </a:p>
        </p:txBody>
      </p:sp>
      <p:pic>
        <p:nvPicPr>
          <p:cNvPr id="6" name="Audio 5">
            <a:hlinkClick r:id="" action="ppaction://media"/>
            <a:extLst>
              <a:ext uri="{FF2B5EF4-FFF2-40B4-BE49-F238E27FC236}">
                <a16:creationId xmlns:a16="http://schemas.microsoft.com/office/drawing/2014/main" id="{F6681FCC-B63B-8323-4230-BBBFD17CD5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6540275"/>
      </p:ext>
    </p:extLst>
  </p:cSld>
  <p:clrMapOvr>
    <a:masterClrMapping/>
  </p:clrMapOvr>
  <mc:AlternateContent xmlns:mc="http://schemas.openxmlformats.org/markup-compatibility/2006">
    <mc:Choice xmlns:p14="http://schemas.microsoft.com/office/powerpoint/2010/main" Requires="p14">
      <p:transition spd="slow" p14:dur="2000" advTm="27362"/>
    </mc:Choice>
    <mc:Fallback>
      <p:transition spd="slow" advTm="2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3BE4DD-893D-9218-48D5-39F4CFF97F9F}"/>
              </a:ext>
            </a:extLst>
          </p:cNvPr>
          <p:cNvSpPr>
            <a:spLocks noGrp="1"/>
          </p:cNvSpPr>
          <p:nvPr>
            <p:ph idx="1"/>
          </p:nvPr>
        </p:nvSpPr>
        <p:spPr>
          <a:xfrm>
            <a:off x="628650" y="1807285"/>
            <a:ext cx="5467350" cy="3815593"/>
          </a:xfrm>
        </p:spPr>
        <p:txBody>
          <a:bodyPr vert="horz" lIns="91440" tIns="45720" rIns="91440" bIns="45720" rtlCol="0" anchor="t">
            <a:normAutofit/>
          </a:bodyPr>
          <a:lstStyle/>
          <a:p>
            <a:pPr marL="0" indent="0">
              <a:buNone/>
            </a:pPr>
            <a:r>
              <a:rPr lang="en-US" sz="2000" b="1">
                <a:latin typeface="Roboto"/>
                <a:ea typeface="Roboto"/>
                <a:cs typeface="Roboto"/>
              </a:rPr>
              <a:t>Health FSA</a:t>
            </a:r>
          </a:p>
          <a:p>
            <a:r>
              <a:rPr lang="en-US" sz="2000">
                <a:latin typeface="Roboto"/>
                <a:ea typeface="Roboto"/>
                <a:cs typeface="Roboto"/>
              </a:rPr>
              <a:t>Eligible expenses: medical, prescription, dental and vision</a:t>
            </a:r>
          </a:p>
          <a:p>
            <a:r>
              <a:rPr lang="en-US" sz="2000">
                <a:latin typeface="Roboto"/>
                <a:ea typeface="Roboto"/>
                <a:cs typeface="Roboto"/>
              </a:rPr>
              <a:t>IRS limit: $3,200</a:t>
            </a:r>
            <a:endParaRPr lang="en-US" sz="2000">
              <a:cs typeface="Roboto" pitchFamily="2" charset="0"/>
            </a:endParaRPr>
          </a:p>
          <a:p>
            <a:r>
              <a:rPr lang="en-US" sz="2000">
                <a:latin typeface="Roboto"/>
                <a:ea typeface="Roboto"/>
                <a:cs typeface="Roboto"/>
              </a:rPr>
              <a:t>Carryover: $640 </a:t>
            </a:r>
          </a:p>
          <a:p>
            <a:pPr marL="0" indent="0">
              <a:buNone/>
            </a:pPr>
            <a:r>
              <a:rPr lang="en-US" sz="2000" i="1">
                <a:latin typeface="Roboto"/>
                <a:ea typeface="Roboto"/>
                <a:cs typeface="Roboto"/>
              </a:rPr>
              <a:t>Only available if you are not enrolled in an HDHP</a:t>
            </a:r>
            <a:endParaRPr lang="en-US" sz="2000" i="1">
              <a:cs typeface="Roboto" pitchFamily="2" charset="0"/>
            </a:endParaRPr>
          </a:p>
          <a:p>
            <a:endParaRPr lang="en-US">
              <a:cs typeface="Roboto" pitchFamily="2" charset="0"/>
            </a:endParaRPr>
          </a:p>
        </p:txBody>
      </p:sp>
      <p:sp>
        <p:nvSpPr>
          <p:cNvPr id="3" name="Title 2">
            <a:extLst>
              <a:ext uri="{FF2B5EF4-FFF2-40B4-BE49-F238E27FC236}">
                <a16:creationId xmlns:a16="http://schemas.microsoft.com/office/drawing/2014/main" id="{227B9DE9-87B0-3774-AB0D-BFB4BA217439}"/>
              </a:ext>
            </a:extLst>
          </p:cNvPr>
          <p:cNvSpPr>
            <a:spLocks noGrp="1"/>
          </p:cNvSpPr>
          <p:nvPr>
            <p:ph type="title"/>
          </p:nvPr>
        </p:nvSpPr>
        <p:spPr/>
        <p:txBody>
          <a:bodyPr/>
          <a:lstStyle/>
          <a:p>
            <a:r>
              <a:rPr lang="en-US">
                <a:latin typeface="Montserrat"/>
              </a:rPr>
              <a:t>FSAs</a:t>
            </a:r>
            <a:endParaRPr lang="en-US"/>
          </a:p>
        </p:txBody>
      </p:sp>
      <p:sp>
        <p:nvSpPr>
          <p:cNvPr id="6" name="TextBox 5">
            <a:extLst>
              <a:ext uri="{FF2B5EF4-FFF2-40B4-BE49-F238E27FC236}">
                <a16:creationId xmlns:a16="http://schemas.microsoft.com/office/drawing/2014/main" id="{F50F7658-5648-5E44-D758-9A0BA9F2CDB2}"/>
              </a:ext>
            </a:extLst>
          </p:cNvPr>
          <p:cNvSpPr txBox="1"/>
          <p:nvPr/>
        </p:nvSpPr>
        <p:spPr>
          <a:xfrm>
            <a:off x="6209270" y="1802026"/>
            <a:ext cx="5869459" cy="2544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b="1">
                <a:solidFill>
                  <a:schemeClr val="tx1">
                    <a:lumMod val="65000"/>
                    <a:lumOff val="35000"/>
                  </a:schemeClr>
                </a:solidFill>
                <a:latin typeface="Roboto"/>
                <a:ea typeface="Roboto"/>
                <a:cs typeface="Roboto"/>
              </a:rPr>
              <a:t>Limited Purpose FSA</a:t>
            </a:r>
          </a:p>
          <a:p>
            <a:pPr marL="228600" indent="-228600">
              <a:lnSpc>
                <a:spcPct val="90000"/>
              </a:lnSpc>
              <a:spcBef>
                <a:spcPts val="1000"/>
              </a:spcBef>
              <a:buFont typeface="Arial" panose="020B0604020202020204" pitchFamily="34" charset="0"/>
              <a:buChar char="•"/>
            </a:pPr>
            <a:r>
              <a:rPr lang="en-US" sz="2000">
                <a:solidFill>
                  <a:schemeClr val="tx1">
                    <a:lumMod val="65000"/>
                    <a:lumOff val="35000"/>
                  </a:schemeClr>
                </a:solidFill>
                <a:latin typeface="Roboto"/>
                <a:ea typeface="Roboto"/>
                <a:cs typeface="Roboto"/>
              </a:rPr>
              <a:t>Eligible expenses: dental and vision</a:t>
            </a:r>
          </a:p>
          <a:p>
            <a:pPr marL="228600" indent="-228600">
              <a:lnSpc>
                <a:spcPct val="90000"/>
              </a:lnSpc>
              <a:spcBef>
                <a:spcPts val="1000"/>
              </a:spcBef>
              <a:buFont typeface="Arial" panose="020B0604020202020204" pitchFamily="34" charset="0"/>
              <a:buChar char="•"/>
            </a:pPr>
            <a:r>
              <a:rPr lang="en-US" sz="2000">
                <a:solidFill>
                  <a:schemeClr val="tx1">
                    <a:lumMod val="65000"/>
                    <a:lumOff val="35000"/>
                  </a:schemeClr>
                </a:solidFill>
                <a:latin typeface="Roboto"/>
                <a:ea typeface="Roboto"/>
                <a:cs typeface="Roboto"/>
              </a:rPr>
              <a:t>IRS Limit: $3,200</a:t>
            </a:r>
          </a:p>
          <a:p>
            <a:pPr marL="228600" indent="-228600">
              <a:lnSpc>
                <a:spcPct val="90000"/>
              </a:lnSpc>
              <a:spcBef>
                <a:spcPts val="1000"/>
              </a:spcBef>
              <a:buFont typeface="Arial" panose="020B0604020202020204" pitchFamily="34" charset="0"/>
              <a:buChar char="•"/>
            </a:pPr>
            <a:r>
              <a:rPr lang="en-US" sz="2000">
                <a:solidFill>
                  <a:schemeClr val="tx1">
                    <a:lumMod val="65000"/>
                    <a:lumOff val="35000"/>
                  </a:schemeClr>
                </a:solidFill>
                <a:latin typeface="Roboto"/>
                <a:ea typeface="Roboto"/>
                <a:cs typeface="Roboto"/>
              </a:rPr>
              <a:t>Carryover: $640 </a:t>
            </a:r>
          </a:p>
          <a:p>
            <a:pPr>
              <a:lnSpc>
                <a:spcPct val="90000"/>
              </a:lnSpc>
              <a:spcBef>
                <a:spcPts val="1000"/>
              </a:spcBef>
            </a:pPr>
            <a:r>
              <a:rPr lang="en-US" sz="2000" i="1">
                <a:solidFill>
                  <a:schemeClr val="tx1">
                    <a:lumMod val="65000"/>
                    <a:lumOff val="35000"/>
                  </a:schemeClr>
                </a:solidFill>
                <a:latin typeface="Roboto"/>
                <a:ea typeface="Roboto"/>
                <a:cs typeface="Roboto"/>
              </a:rPr>
              <a:t>Only available if you enroll in the HDHP medical plan</a:t>
            </a:r>
          </a:p>
          <a:p>
            <a:pPr marL="285750" indent="-285750">
              <a:buFont typeface="Arial"/>
              <a:buChar char="•"/>
            </a:pPr>
            <a:endParaRPr lang="en-US">
              <a:cs typeface="Calibri"/>
            </a:endParaRPr>
          </a:p>
        </p:txBody>
      </p:sp>
      <p:pic>
        <p:nvPicPr>
          <p:cNvPr id="8" name="Picture 2" descr="Logo - WEX Named to Newsweek's America's Greatest Workplaces for Diversity,  Women in 2024">
            <a:extLst>
              <a:ext uri="{FF2B5EF4-FFF2-40B4-BE49-F238E27FC236}">
                <a16:creationId xmlns:a16="http://schemas.microsoft.com/office/drawing/2014/main" id="{1301BB7E-5484-6CB2-3E96-9EB605F88C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51" t="36750" r="10250" b="36744"/>
          <a:stretch/>
        </p:blipFill>
        <p:spPr bwMode="auto">
          <a:xfrm>
            <a:off x="248528" y="5172804"/>
            <a:ext cx="2093856" cy="708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D73177C4-C7F7-F010-3253-367BA7CB08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8789863"/>
      </p:ext>
    </p:extLst>
  </p:cSld>
  <p:clrMapOvr>
    <a:masterClrMapping/>
  </p:clrMapOvr>
  <mc:AlternateContent xmlns:mc="http://schemas.openxmlformats.org/markup-compatibility/2006">
    <mc:Choice xmlns:p14="http://schemas.microsoft.com/office/powerpoint/2010/main" Requires="p14">
      <p:transition spd="slow" p14:dur="2000" advTm="96104"/>
    </mc:Choice>
    <mc:Fallback>
      <p:transition spd="slow" advTm="9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7A616-DC19-9CC7-A2AA-D5910E01552D}"/>
              </a:ext>
            </a:extLst>
          </p:cNvPr>
          <p:cNvSpPr>
            <a:spLocks noGrp="1"/>
          </p:cNvSpPr>
          <p:nvPr>
            <p:ph type="title"/>
          </p:nvPr>
        </p:nvSpPr>
        <p:spPr>
          <a:xfrm>
            <a:off x="628650" y="603987"/>
            <a:ext cx="11494048" cy="851463"/>
          </a:xfrm>
        </p:spPr>
        <p:txBody>
          <a:bodyPr/>
          <a:lstStyle/>
          <a:p>
            <a:r>
              <a:rPr lang="en-US" sz="4000">
                <a:latin typeface="Montserrat"/>
              </a:rPr>
              <a:t>FSAs</a:t>
            </a:r>
          </a:p>
        </p:txBody>
      </p:sp>
      <p:sp>
        <p:nvSpPr>
          <p:cNvPr id="9" name="Content Placeholder 8">
            <a:extLst>
              <a:ext uri="{FF2B5EF4-FFF2-40B4-BE49-F238E27FC236}">
                <a16:creationId xmlns:a16="http://schemas.microsoft.com/office/drawing/2014/main" id="{ABA032FE-E626-578F-8FB0-3A90F1DB37D5}"/>
              </a:ext>
            </a:extLst>
          </p:cNvPr>
          <p:cNvSpPr>
            <a:spLocks noGrp="1"/>
          </p:cNvSpPr>
          <p:nvPr>
            <p:ph idx="1"/>
          </p:nvPr>
        </p:nvSpPr>
        <p:spPr>
          <a:xfrm>
            <a:off x="628624" y="1714768"/>
            <a:ext cx="10900261" cy="3815593"/>
          </a:xfrm>
        </p:spPr>
        <p:txBody>
          <a:bodyPr vert="horz" lIns="91440" tIns="45720" rIns="91440" bIns="45720" rtlCol="0" anchor="t">
            <a:normAutofit/>
          </a:bodyPr>
          <a:lstStyle/>
          <a:p>
            <a:pPr marL="0" indent="0">
              <a:buNone/>
            </a:pPr>
            <a:r>
              <a:rPr lang="en-US" sz="2000" b="1">
                <a:latin typeface="Roboto"/>
                <a:ea typeface="Roboto"/>
                <a:cs typeface="Roboto"/>
              </a:rPr>
              <a:t>Dependent Care FSA</a:t>
            </a:r>
          </a:p>
          <a:p>
            <a:pPr>
              <a:buFont typeface="Arial"/>
              <a:buChar char="•"/>
            </a:pPr>
            <a:r>
              <a:rPr lang="en-US" sz="2000">
                <a:latin typeface="Roboto"/>
                <a:ea typeface="Roboto"/>
                <a:cs typeface="Roboto"/>
              </a:rPr>
              <a:t>Eligible expenses: childcare expenses, expenses incurred for the care of an incapacitated spouse/domestic partner or parent</a:t>
            </a:r>
            <a:endParaRPr lang="en-US" sz="2000">
              <a:solidFill>
                <a:srgbClr val="000000"/>
              </a:solidFill>
              <a:latin typeface="Roboto"/>
              <a:ea typeface="Roboto"/>
              <a:cs typeface="Roboto"/>
            </a:endParaRPr>
          </a:p>
          <a:p>
            <a:pPr>
              <a:buFont typeface="Arial"/>
              <a:buChar char="•"/>
            </a:pPr>
            <a:r>
              <a:rPr lang="en-US" sz="2000">
                <a:latin typeface="Roboto"/>
                <a:ea typeface="Roboto"/>
                <a:cs typeface="Roboto"/>
              </a:rPr>
              <a:t>IRS limit: $5,000</a:t>
            </a:r>
            <a:endParaRPr lang="en-US" sz="2000">
              <a:solidFill>
                <a:srgbClr val="000000"/>
              </a:solidFill>
              <a:latin typeface="Roboto"/>
              <a:ea typeface="Roboto"/>
              <a:cs typeface="Roboto"/>
            </a:endParaRPr>
          </a:p>
          <a:p>
            <a:pPr>
              <a:buFont typeface="Arial"/>
              <a:buChar char="•"/>
            </a:pPr>
            <a:r>
              <a:rPr lang="en-US" sz="2000">
                <a:latin typeface="Roboto"/>
                <a:ea typeface="Roboto"/>
                <a:cs typeface="Roboto"/>
              </a:rPr>
              <a:t>Use it or lose it – balance doesn't carry over into new year</a:t>
            </a:r>
          </a:p>
          <a:p>
            <a:pPr marL="0" indent="0">
              <a:buNone/>
            </a:pPr>
            <a:endParaRPr lang="en-US" sz="2000" i="1">
              <a:latin typeface="Roboto"/>
              <a:ea typeface="Roboto"/>
              <a:cs typeface="Roboto"/>
            </a:endParaRPr>
          </a:p>
        </p:txBody>
      </p:sp>
      <p:pic>
        <p:nvPicPr>
          <p:cNvPr id="4" name="Picture 2" descr="Logo - WEX Named to Newsweek's America's Greatest Workplaces for Diversity,  Women in 2024">
            <a:extLst>
              <a:ext uri="{FF2B5EF4-FFF2-40B4-BE49-F238E27FC236}">
                <a16:creationId xmlns:a16="http://schemas.microsoft.com/office/drawing/2014/main" id="{812DB363-8B34-9FE7-8204-BF1AF9E055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51" t="36750" r="10250" b="36744"/>
          <a:stretch/>
        </p:blipFill>
        <p:spPr bwMode="auto">
          <a:xfrm>
            <a:off x="248528" y="5172804"/>
            <a:ext cx="2093856" cy="708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59D66C4-4EEB-7CC0-EC03-9139482841D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0002371"/>
      </p:ext>
    </p:extLst>
  </p:cSld>
  <p:clrMapOvr>
    <a:masterClrMapping/>
  </p:clrMapOvr>
  <mc:AlternateContent xmlns:mc="http://schemas.openxmlformats.org/markup-compatibility/2006">
    <mc:Choice xmlns:p14="http://schemas.microsoft.com/office/powerpoint/2010/main" Requires="p14">
      <p:transition spd="slow" p14:dur="2000" advTm="29141"/>
    </mc:Choice>
    <mc:Fallback>
      <p:transition spd="slow" advTm="29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7A616-DC19-9CC7-A2AA-D5910E01552D}"/>
              </a:ext>
            </a:extLst>
          </p:cNvPr>
          <p:cNvSpPr>
            <a:spLocks noGrp="1"/>
          </p:cNvSpPr>
          <p:nvPr>
            <p:ph type="title"/>
          </p:nvPr>
        </p:nvSpPr>
        <p:spPr>
          <a:xfrm>
            <a:off x="628650" y="603987"/>
            <a:ext cx="11494048" cy="851463"/>
          </a:xfrm>
        </p:spPr>
        <p:txBody>
          <a:bodyPr/>
          <a:lstStyle/>
          <a:p>
            <a:r>
              <a:rPr lang="en-US" sz="4000">
                <a:latin typeface="Montserrat"/>
              </a:rPr>
              <a:t>FSAs</a:t>
            </a:r>
          </a:p>
        </p:txBody>
      </p:sp>
      <p:sp>
        <p:nvSpPr>
          <p:cNvPr id="9" name="Content Placeholder 8">
            <a:extLst>
              <a:ext uri="{FF2B5EF4-FFF2-40B4-BE49-F238E27FC236}">
                <a16:creationId xmlns:a16="http://schemas.microsoft.com/office/drawing/2014/main" id="{ABA032FE-E626-578F-8FB0-3A90F1DB37D5}"/>
              </a:ext>
            </a:extLst>
          </p:cNvPr>
          <p:cNvSpPr>
            <a:spLocks noGrp="1"/>
          </p:cNvSpPr>
          <p:nvPr>
            <p:ph idx="1"/>
          </p:nvPr>
        </p:nvSpPr>
        <p:spPr>
          <a:xfrm>
            <a:off x="628624" y="1714768"/>
            <a:ext cx="10900261" cy="3815593"/>
          </a:xfrm>
        </p:spPr>
        <p:txBody>
          <a:bodyPr vert="horz" lIns="91440" tIns="45720" rIns="91440" bIns="45720" rtlCol="0" anchor="t">
            <a:normAutofit/>
          </a:bodyPr>
          <a:lstStyle/>
          <a:p>
            <a:pPr marL="342900" indent="-342900"/>
            <a:r>
              <a:rPr lang="en-US" sz="2000">
                <a:latin typeface="Roboto"/>
                <a:ea typeface="Roboto"/>
                <a:cs typeface="Roboto"/>
              </a:rPr>
              <a:t>No contribution changes can be made mid-year</a:t>
            </a:r>
            <a:endParaRPr lang="en-US" sz="2000">
              <a:solidFill>
                <a:srgbClr val="595959"/>
              </a:solidFill>
              <a:latin typeface="Roboto"/>
              <a:ea typeface="Roboto"/>
              <a:cs typeface="Roboto"/>
            </a:endParaRPr>
          </a:p>
          <a:p>
            <a:pPr marL="342900" indent="-342900"/>
            <a:r>
              <a:rPr lang="en-US" sz="2000">
                <a:latin typeface="Roboto"/>
                <a:ea typeface="Roboto"/>
                <a:cs typeface="Roboto"/>
              </a:rPr>
              <a:t>Submit expenses with WEX by:</a:t>
            </a:r>
          </a:p>
          <a:p>
            <a:pPr lvl="1">
              <a:buFont typeface="Courier New"/>
              <a:buChar char="o"/>
            </a:pPr>
            <a:r>
              <a:rPr lang="en-US" sz="2000">
                <a:latin typeface="Roboto"/>
                <a:ea typeface="Roboto"/>
                <a:cs typeface="Roboto"/>
              </a:rPr>
              <a:t>WEX mobile app</a:t>
            </a:r>
          </a:p>
          <a:p>
            <a:pPr lvl="1">
              <a:buFont typeface="Courier New"/>
              <a:buChar char="o"/>
            </a:pPr>
            <a:r>
              <a:rPr lang="en-US" sz="2000">
                <a:latin typeface="Roboto"/>
                <a:ea typeface="Roboto"/>
                <a:cs typeface="Roboto"/>
              </a:rPr>
              <a:t>Website</a:t>
            </a:r>
          </a:p>
          <a:p>
            <a:pPr lvl="1">
              <a:buFont typeface="Courier New"/>
              <a:buChar char="o"/>
            </a:pPr>
            <a:r>
              <a:rPr lang="en-US" sz="2000">
                <a:latin typeface="Roboto"/>
                <a:ea typeface="Roboto"/>
                <a:cs typeface="Roboto"/>
              </a:rPr>
              <a:t>WEX debit card (not Dependent Care FSA)</a:t>
            </a:r>
          </a:p>
          <a:p>
            <a:pPr marL="342900" indent="-342900">
              <a:buFont typeface="Arial"/>
              <a:buChar char="•"/>
            </a:pPr>
            <a:r>
              <a:rPr lang="en-US" sz="2000">
                <a:latin typeface="Roboto"/>
                <a:ea typeface="Roboto"/>
                <a:cs typeface="Roboto"/>
              </a:rPr>
              <a:t>Save your receipts, supporting document is required</a:t>
            </a:r>
            <a:endParaRPr lang="en-US" sz="2000">
              <a:solidFill>
                <a:srgbClr val="595959"/>
              </a:solidFill>
              <a:latin typeface="Roboto"/>
              <a:ea typeface="Roboto"/>
              <a:cs typeface="Roboto"/>
            </a:endParaRPr>
          </a:p>
          <a:p>
            <a:pPr lvl="1">
              <a:buFont typeface="Arial"/>
              <a:buChar char="•"/>
            </a:pPr>
            <a:r>
              <a:rPr lang="en-US" sz="2000">
                <a:latin typeface="Roboto"/>
                <a:ea typeface="Roboto"/>
                <a:cs typeface="Roboto"/>
              </a:rPr>
              <a:t>IRS requires you to provide documentation to confirm your expenses is an eligible expense</a:t>
            </a:r>
          </a:p>
          <a:p>
            <a:pPr lvl="1">
              <a:buFont typeface="Arial"/>
              <a:buChar char="•"/>
            </a:pPr>
            <a:r>
              <a:rPr lang="en-US" sz="2000">
                <a:latin typeface="Roboto"/>
                <a:ea typeface="Roboto"/>
                <a:cs typeface="Roboto"/>
              </a:rPr>
              <a:t>If you don't provide the necessary documentation, this amount could become taxable to you</a:t>
            </a:r>
          </a:p>
          <a:p>
            <a:pPr lvl="1">
              <a:buFont typeface="Arial"/>
              <a:buChar char="•"/>
            </a:pPr>
            <a:endParaRPr lang="en-US" sz="2000">
              <a:solidFill>
                <a:srgbClr val="000000"/>
              </a:solidFill>
              <a:latin typeface="Roboto"/>
              <a:ea typeface="Roboto"/>
              <a:cs typeface="Roboto"/>
            </a:endParaRPr>
          </a:p>
        </p:txBody>
      </p:sp>
      <p:pic>
        <p:nvPicPr>
          <p:cNvPr id="4" name="Picture 2" descr="Logo - WEX Named to Newsweek's America's Greatest Workplaces for Diversity,  Women in 2024">
            <a:extLst>
              <a:ext uri="{FF2B5EF4-FFF2-40B4-BE49-F238E27FC236}">
                <a16:creationId xmlns:a16="http://schemas.microsoft.com/office/drawing/2014/main" id="{812DB363-8B34-9FE7-8204-BF1AF9E055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51" t="36750" r="10250" b="36744"/>
          <a:stretch/>
        </p:blipFill>
        <p:spPr bwMode="auto">
          <a:xfrm>
            <a:off x="9892200" y="251034"/>
            <a:ext cx="2093856" cy="7084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3CC61C7F-F9D0-9D06-DA53-6ACF9DBADE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8773716"/>
      </p:ext>
    </p:extLst>
  </p:cSld>
  <p:clrMapOvr>
    <a:masterClrMapping/>
  </p:clrMapOvr>
  <mc:AlternateContent xmlns:mc="http://schemas.openxmlformats.org/markup-compatibility/2006">
    <mc:Choice xmlns:p14="http://schemas.microsoft.com/office/powerpoint/2010/main" Requires="p14">
      <p:transition spd="slow" p14:dur="2000" advTm="44945"/>
    </mc:Choice>
    <mc:Fallback>
      <p:transition spd="slow" advTm="4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E5CF6-84BD-1D9E-A1F2-7622483B0B8B}"/>
              </a:ext>
            </a:extLst>
          </p:cNvPr>
          <p:cNvSpPr>
            <a:spLocks noGrp="1"/>
          </p:cNvSpPr>
          <p:nvPr>
            <p:ph type="title"/>
          </p:nvPr>
        </p:nvSpPr>
        <p:spPr/>
        <p:txBody>
          <a:bodyPr/>
          <a:lstStyle/>
          <a:p>
            <a:r>
              <a:rPr lang="en-US">
                <a:latin typeface="Montserrat"/>
              </a:rPr>
              <a:t>401(k)</a:t>
            </a:r>
            <a:endParaRPr lang="en-US"/>
          </a:p>
        </p:txBody>
      </p:sp>
      <p:pic>
        <p:nvPicPr>
          <p:cNvPr id="6" name="Audio 5">
            <a:hlinkClick r:id="" action="ppaction://media"/>
            <a:extLst>
              <a:ext uri="{FF2B5EF4-FFF2-40B4-BE49-F238E27FC236}">
                <a16:creationId xmlns:a16="http://schemas.microsoft.com/office/drawing/2014/main" id="{A96F8D60-62A9-0A18-A2FB-42A5570AE27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3318245"/>
      </p:ext>
    </p:extLst>
  </p:cSld>
  <p:clrMapOvr>
    <a:masterClrMapping/>
  </p:clrMapOvr>
  <mc:AlternateContent xmlns:mc="http://schemas.openxmlformats.org/markup-compatibility/2006">
    <mc:Choice xmlns:p14="http://schemas.microsoft.com/office/powerpoint/2010/main" Requires="p14">
      <p:transition spd="slow" p14:dur="2000" advTm="11807"/>
    </mc:Choice>
    <mc:Fallback>
      <p:transition spd="slow" advTm="1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4FAC6-275D-7390-1605-451C54D744D4}"/>
              </a:ext>
            </a:extLst>
          </p:cNvPr>
          <p:cNvSpPr>
            <a:spLocks noGrp="1"/>
          </p:cNvSpPr>
          <p:nvPr>
            <p:ph idx="1"/>
          </p:nvPr>
        </p:nvSpPr>
        <p:spPr/>
        <p:txBody>
          <a:bodyPr vert="horz" lIns="91440" tIns="45720" rIns="91440" bIns="45720" rtlCol="0" anchor="t">
            <a:normAutofit/>
          </a:bodyPr>
          <a:lstStyle/>
          <a:p>
            <a:pPr marL="0" indent="0">
              <a:buNone/>
            </a:pPr>
            <a:r>
              <a:rPr lang="en-US" sz="2000">
                <a:latin typeface="roboto"/>
                <a:ea typeface="Roboto"/>
                <a:cs typeface="roboto"/>
              </a:rPr>
              <a:t>Grande Associates Asset Accumulation 401(k) Plan (GAAAP)</a:t>
            </a:r>
          </a:p>
          <a:p>
            <a:r>
              <a:rPr lang="en-US" sz="2000">
                <a:latin typeface="roboto"/>
                <a:ea typeface="Roboto"/>
                <a:cs typeface="roboto"/>
              </a:rPr>
              <a:t>Contribute up to 75% of eligible pay, up to $23,000</a:t>
            </a:r>
          </a:p>
          <a:p>
            <a:r>
              <a:rPr lang="en-US" sz="2000">
                <a:latin typeface="roboto"/>
                <a:ea typeface="Roboto"/>
                <a:cs typeface="roboto"/>
              </a:rPr>
              <a:t>Company match: 50% on every dollar, up to 5%</a:t>
            </a:r>
          </a:p>
          <a:p>
            <a:r>
              <a:rPr lang="en-US" sz="2000">
                <a:latin typeface="roboto"/>
                <a:ea typeface="Roboto"/>
                <a:cs typeface="roboto"/>
              </a:rPr>
              <a:t>Catch up contribution (over age 50): $7,500.</a:t>
            </a:r>
          </a:p>
          <a:p>
            <a:r>
              <a:rPr lang="en-US" sz="2000">
                <a:latin typeface="roboto"/>
                <a:ea typeface="Roboto"/>
                <a:cs typeface="roboto"/>
              </a:rPr>
              <a:t>Log into Empower to update your contributions, beneficiary designation or investment options</a:t>
            </a:r>
          </a:p>
          <a:p>
            <a:r>
              <a:rPr lang="en-US" sz="2000">
                <a:latin typeface="roboto"/>
                <a:ea typeface="Roboto"/>
                <a:cs typeface="roboto"/>
              </a:rPr>
              <a:t>Reach out to MMA to receive assistance with savings rates, investments, retirement readiness, etc.</a:t>
            </a:r>
          </a:p>
        </p:txBody>
      </p:sp>
      <p:sp>
        <p:nvSpPr>
          <p:cNvPr id="2" name="Title 1">
            <a:extLst>
              <a:ext uri="{FF2B5EF4-FFF2-40B4-BE49-F238E27FC236}">
                <a16:creationId xmlns:a16="http://schemas.microsoft.com/office/drawing/2014/main" id="{94607075-40FD-DB21-01BA-7D2779FA895D}"/>
              </a:ext>
            </a:extLst>
          </p:cNvPr>
          <p:cNvSpPr>
            <a:spLocks noGrp="1"/>
          </p:cNvSpPr>
          <p:nvPr>
            <p:ph type="title"/>
          </p:nvPr>
        </p:nvSpPr>
        <p:spPr/>
        <p:txBody>
          <a:bodyPr/>
          <a:lstStyle/>
          <a:p>
            <a:r>
              <a:rPr lang="en-US">
                <a:latin typeface="Montserrat"/>
              </a:rPr>
              <a:t>401(k)</a:t>
            </a:r>
            <a:endParaRPr lang="en-US"/>
          </a:p>
        </p:txBody>
      </p:sp>
      <p:pic>
        <p:nvPicPr>
          <p:cNvPr id="4" name="Picture 3" descr="A red and blue logo&#10;&#10;Description automatically generated">
            <a:extLst>
              <a:ext uri="{FF2B5EF4-FFF2-40B4-BE49-F238E27FC236}">
                <a16:creationId xmlns:a16="http://schemas.microsoft.com/office/drawing/2014/main" id="{1E0DEE88-C0D0-DDA2-438C-D081EC383B05}"/>
              </a:ext>
            </a:extLst>
          </p:cNvPr>
          <p:cNvPicPr>
            <a:picLocks noChangeAspect="1"/>
          </p:cNvPicPr>
          <p:nvPr/>
        </p:nvPicPr>
        <p:blipFill>
          <a:blip r:embed="rId5"/>
          <a:srcRect b="6775"/>
          <a:stretch/>
        </p:blipFill>
        <p:spPr>
          <a:xfrm>
            <a:off x="9290136" y="69490"/>
            <a:ext cx="2901864" cy="1651231"/>
          </a:xfrm>
          <a:prstGeom prst="rect">
            <a:avLst/>
          </a:prstGeom>
        </p:spPr>
      </p:pic>
      <p:pic>
        <p:nvPicPr>
          <p:cNvPr id="5" name="Picture 4" descr="A qr code with black squares&#10;&#10;Description automatically generated">
            <a:extLst>
              <a:ext uri="{FF2B5EF4-FFF2-40B4-BE49-F238E27FC236}">
                <a16:creationId xmlns:a16="http://schemas.microsoft.com/office/drawing/2014/main" id="{A46D1769-C563-66C7-76D5-CEBE34335C04}"/>
              </a:ext>
            </a:extLst>
          </p:cNvPr>
          <p:cNvPicPr>
            <a:picLocks noChangeAspect="1"/>
          </p:cNvPicPr>
          <p:nvPr/>
        </p:nvPicPr>
        <p:blipFill>
          <a:blip r:embed="rId6"/>
          <a:stretch>
            <a:fillRect/>
          </a:stretch>
        </p:blipFill>
        <p:spPr>
          <a:xfrm>
            <a:off x="10445277" y="4349261"/>
            <a:ext cx="1477109" cy="1477109"/>
          </a:xfrm>
          <a:prstGeom prst="rect">
            <a:avLst/>
          </a:prstGeom>
        </p:spPr>
      </p:pic>
      <p:sp>
        <p:nvSpPr>
          <p:cNvPr id="6" name="TextBox 5">
            <a:extLst>
              <a:ext uri="{FF2B5EF4-FFF2-40B4-BE49-F238E27FC236}">
                <a16:creationId xmlns:a16="http://schemas.microsoft.com/office/drawing/2014/main" id="{F989A1BC-55E8-F301-DB3E-D313418AD82B}"/>
              </a:ext>
            </a:extLst>
          </p:cNvPr>
          <p:cNvSpPr txBox="1"/>
          <p:nvPr/>
        </p:nvSpPr>
        <p:spPr>
          <a:xfrm>
            <a:off x="6052038" y="5278314"/>
            <a:ext cx="32267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i="1">
                <a:latin typeface="Roboto"/>
                <a:ea typeface="Calibri"/>
                <a:cs typeface="Calibri"/>
              </a:rPr>
              <a:t>Welcome to our 401(k) Video</a:t>
            </a:r>
            <a:endParaRPr lang="en-US" i="1">
              <a:latin typeface="Roboto"/>
              <a:ea typeface="Roboto"/>
              <a:cs typeface="Roboto"/>
            </a:endParaRPr>
          </a:p>
        </p:txBody>
      </p:sp>
      <p:sp>
        <p:nvSpPr>
          <p:cNvPr id="7" name="Arrow: Right 6">
            <a:extLst>
              <a:ext uri="{FF2B5EF4-FFF2-40B4-BE49-F238E27FC236}">
                <a16:creationId xmlns:a16="http://schemas.microsoft.com/office/drawing/2014/main" id="{AB13F4DB-BA8A-F5F7-BE3C-69976F449476}"/>
              </a:ext>
            </a:extLst>
          </p:cNvPr>
          <p:cNvSpPr/>
          <p:nvPr/>
        </p:nvSpPr>
        <p:spPr>
          <a:xfrm>
            <a:off x="9319846" y="5205046"/>
            <a:ext cx="978408" cy="484631"/>
          </a:xfrm>
          <a:prstGeom prst="rightArrow">
            <a:avLst/>
          </a:prstGeom>
          <a:solidFill>
            <a:srgbClr val="317C4E"/>
          </a:solidFill>
          <a:ln>
            <a:solidFill>
              <a:srgbClr val="317C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73FF6664-5A67-A0ED-F7E8-5462D5E4E7F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6091844"/>
      </p:ext>
    </p:extLst>
  </p:cSld>
  <p:clrMapOvr>
    <a:masterClrMapping/>
  </p:clrMapOvr>
  <mc:AlternateContent xmlns:mc="http://schemas.openxmlformats.org/markup-compatibility/2006">
    <mc:Choice xmlns:p14="http://schemas.microsoft.com/office/powerpoint/2010/main" Requires="p14">
      <p:transition spd="slow" p14:dur="2000" advTm="62920"/>
    </mc:Choice>
    <mc:Fallback>
      <p:transition spd="slow" advTm="6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9BFF6A-2846-9754-FA41-B567C469A9E3}"/>
              </a:ext>
            </a:extLst>
          </p:cNvPr>
          <p:cNvSpPr>
            <a:spLocks noGrp="1"/>
          </p:cNvSpPr>
          <p:nvPr>
            <p:ph type="title"/>
          </p:nvPr>
        </p:nvSpPr>
        <p:spPr>
          <a:xfrm>
            <a:off x="207818" y="1064491"/>
            <a:ext cx="11776363" cy="3116289"/>
          </a:xfrm>
        </p:spPr>
        <p:txBody>
          <a:bodyPr/>
          <a:lstStyle/>
          <a:p>
            <a:r>
              <a:rPr lang="en-US">
                <a:latin typeface="Montserrat"/>
              </a:rPr>
              <a:t>Life Insurance &amp; Accidental Death &amp; Dismemberment</a:t>
            </a:r>
            <a:endParaRPr lang="en-US"/>
          </a:p>
        </p:txBody>
      </p:sp>
      <p:pic>
        <p:nvPicPr>
          <p:cNvPr id="6" name="Audio 5">
            <a:hlinkClick r:id="" action="ppaction://media"/>
            <a:extLst>
              <a:ext uri="{FF2B5EF4-FFF2-40B4-BE49-F238E27FC236}">
                <a16:creationId xmlns:a16="http://schemas.microsoft.com/office/drawing/2014/main" id="{860B3C70-3699-DA53-5335-B3F13E495A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061271"/>
      </p:ext>
    </p:extLst>
  </p:cSld>
  <p:clrMapOvr>
    <a:masterClrMapping/>
  </p:clrMapOvr>
  <mc:AlternateContent xmlns:mc="http://schemas.openxmlformats.org/markup-compatibility/2006">
    <mc:Choice xmlns:p14="http://schemas.microsoft.com/office/powerpoint/2010/main" Requires="p14">
      <p:transition spd="slow" p14:dur="2000" advTm="18527"/>
    </mc:Choice>
    <mc:Fallback>
      <p:transition spd="slow" advTm="18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4049FD-81AC-D9DE-3E62-595DD925394F}"/>
              </a:ext>
            </a:extLst>
          </p:cNvPr>
          <p:cNvSpPr>
            <a:spLocks noGrp="1"/>
          </p:cNvSpPr>
          <p:nvPr>
            <p:ph idx="1"/>
          </p:nvPr>
        </p:nvSpPr>
        <p:spPr/>
        <p:txBody>
          <a:bodyPr vert="horz" lIns="91440" tIns="45720" rIns="91440" bIns="45720" rtlCol="0" anchor="t">
            <a:noAutofit/>
          </a:bodyPr>
          <a:lstStyle/>
          <a:p>
            <a:pPr marL="0" indent="0">
              <a:buNone/>
            </a:pPr>
            <a:r>
              <a:rPr lang="en-US" sz="2000">
                <a:latin typeface="Roboto"/>
                <a:ea typeface="Roboto"/>
                <a:cs typeface="Roboto"/>
              </a:rPr>
              <a:t>We received feedback that Associates and families would like more choices as it relates to benefits. Based on feedback, the following changes will be made for 2025:</a:t>
            </a:r>
            <a:endParaRPr lang="en-US" sz="2000"/>
          </a:p>
          <a:p>
            <a:pPr marL="971550" lvl="1" indent="-514350">
              <a:buAutoNum type="arabicPeriod"/>
            </a:pPr>
            <a:r>
              <a:rPr lang="en-US" sz="2000">
                <a:latin typeface="Roboto"/>
                <a:ea typeface="Roboto"/>
                <a:cs typeface="Roboto"/>
              </a:rPr>
              <a:t>Addition of a High Deductible Health Plan (HDHP) with a Health Savings Account (HSA)</a:t>
            </a:r>
          </a:p>
          <a:p>
            <a:pPr marL="971550" lvl="1" indent="-514350">
              <a:buAutoNum type="arabicPeriod"/>
            </a:pPr>
            <a:r>
              <a:rPr lang="en-US" sz="2000">
                <a:latin typeface="Roboto"/>
                <a:ea typeface="Roboto"/>
                <a:cs typeface="Roboto"/>
              </a:rPr>
              <a:t>Consolidation of medical networks</a:t>
            </a:r>
          </a:p>
          <a:p>
            <a:pPr marL="971550" lvl="1" indent="-514350">
              <a:buAutoNum type="arabicPeriod"/>
            </a:pPr>
            <a:r>
              <a:rPr lang="en-US" sz="2000">
                <a:latin typeface="Roboto"/>
                <a:ea typeface="Roboto"/>
                <a:cs typeface="Roboto"/>
              </a:rPr>
              <a:t>Addition of a Limited Purpose Flexible Spending Account</a:t>
            </a:r>
          </a:p>
          <a:p>
            <a:pPr marL="971550" lvl="1" indent="-514350">
              <a:buAutoNum type="arabicPeriod"/>
            </a:pPr>
            <a:r>
              <a:rPr lang="en-US" sz="2000">
                <a:latin typeface="Roboto"/>
                <a:ea typeface="Roboto"/>
                <a:cs typeface="Roboto"/>
              </a:rPr>
              <a:t>UMR Plan Advisor to assist with personalized care</a:t>
            </a:r>
          </a:p>
          <a:p>
            <a:pPr marL="971550" lvl="1" indent="-514350">
              <a:buAutoNum type="arabicPeriod"/>
            </a:pPr>
            <a:endParaRPr lang="en-US">
              <a:cs typeface="Roboto"/>
            </a:endParaRPr>
          </a:p>
        </p:txBody>
      </p:sp>
      <p:sp>
        <p:nvSpPr>
          <p:cNvPr id="3" name="Title 2">
            <a:extLst>
              <a:ext uri="{FF2B5EF4-FFF2-40B4-BE49-F238E27FC236}">
                <a16:creationId xmlns:a16="http://schemas.microsoft.com/office/drawing/2014/main" id="{9DDBF399-FF2F-5951-F70F-C5DE7808DCC3}"/>
              </a:ext>
            </a:extLst>
          </p:cNvPr>
          <p:cNvSpPr>
            <a:spLocks noGrp="1"/>
          </p:cNvSpPr>
          <p:nvPr>
            <p:ph type="title"/>
          </p:nvPr>
        </p:nvSpPr>
        <p:spPr/>
        <p:txBody>
          <a:bodyPr/>
          <a:lstStyle/>
          <a:p>
            <a:r>
              <a:rPr lang="en-US">
                <a:latin typeface="Montserrat"/>
              </a:rPr>
              <a:t>What's Changing?</a:t>
            </a:r>
            <a:endParaRPr lang="en-US"/>
          </a:p>
        </p:txBody>
      </p:sp>
      <p:pic>
        <p:nvPicPr>
          <p:cNvPr id="17" name="Audio 16">
            <a:hlinkClick r:id="" action="ppaction://media"/>
            <a:extLst>
              <a:ext uri="{FF2B5EF4-FFF2-40B4-BE49-F238E27FC236}">
                <a16:creationId xmlns:a16="http://schemas.microsoft.com/office/drawing/2014/main" id="{A13A74FD-C4DD-36C8-8FCB-E1F8FC50A87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1612027"/>
      </p:ext>
    </p:extLst>
  </p:cSld>
  <p:clrMapOvr>
    <a:masterClrMapping/>
  </p:clrMapOvr>
  <mc:AlternateContent xmlns:mc="http://schemas.openxmlformats.org/markup-compatibility/2006">
    <mc:Choice xmlns:p14="http://schemas.microsoft.com/office/powerpoint/2010/main" Requires="p14">
      <p:transition spd="slow" p14:dur="2000" advTm="55778"/>
    </mc:Choice>
    <mc:Fallback>
      <p:transition spd="slow" advTm="5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06D1A-DBD0-CFF4-7836-A27ECAB11D4F}"/>
              </a:ext>
            </a:extLst>
          </p:cNvPr>
          <p:cNvSpPr>
            <a:spLocks noGrp="1"/>
          </p:cNvSpPr>
          <p:nvPr>
            <p:ph type="title"/>
          </p:nvPr>
        </p:nvSpPr>
        <p:spPr>
          <a:xfrm>
            <a:off x="661779" y="633597"/>
            <a:ext cx="10031330" cy="851463"/>
          </a:xfrm>
        </p:spPr>
        <p:txBody>
          <a:bodyPr/>
          <a:lstStyle/>
          <a:p>
            <a:r>
              <a:rPr lang="en-US" sz="4000">
                <a:latin typeface="Montserrat"/>
              </a:rPr>
              <a:t>Life Insurance</a:t>
            </a:r>
            <a:endParaRPr lang="en-US" sz="4000">
              <a:solidFill>
                <a:srgbClr val="FF0000"/>
              </a:solidFill>
              <a:latin typeface="Montserrat"/>
            </a:endParaRPr>
          </a:p>
        </p:txBody>
      </p:sp>
      <p:sp>
        <p:nvSpPr>
          <p:cNvPr id="5" name="Content Placeholder 4">
            <a:extLst>
              <a:ext uri="{FF2B5EF4-FFF2-40B4-BE49-F238E27FC236}">
                <a16:creationId xmlns:a16="http://schemas.microsoft.com/office/drawing/2014/main" id="{2C4D9E28-3378-65F2-8324-834F5BE0B615}"/>
              </a:ext>
            </a:extLst>
          </p:cNvPr>
          <p:cNvSpPr>
            <a:spLocks noGrp="1"/>
          </p:cNvSpPr>
          <p:nvPr>
            <p:ph idx="1"/>
          </p:nvPr>
        </p:nvSpPr>
        <p:spPr>
          <a:xfrm>
            <a:off x="664152" y="1804476"/>
            <a:ext cx="5552787" cy="3815593"/>
          </a:xfrm>
        </p:spPr>
        <p:txBody>
          <a:bodyPr vert="horz" lIns="91440" tIns="45720" rIns="91440" bIns="45720" rtlCol="0" anchor="t">
            <a:normAutofit/>
          </a:bodyPr>
          <a:lstStyle/>
          <a:p>
            <a:pPr marL="0" indent="0">
              <a:buNone/>
            </a:pPr>
            <a:r>
              <a:rPr lang="en-US" sz="2200" b="1">
                <a:latin typeface="Roboto"/>
                <a:ea typeface="Roboto"/>
                <a:cs typeface="Roboto"/>
              </a:rPr>
              <a:t>Basic Life Insurance &amp; AD&amp;D</a:t>
            </a:r>
          </a:p>
          <a:p>
            <a:r>
              <a:rPr lang="en-US" sz="2000">
                <a:latin typeface="Roboto"/>
                <a:ea typeface="Roboto"/>
                <a:cs typeface="Roboto"/>
              </a:rPr>
              <a:t>Grande provided – no cost to you!</a:t>
            </a:r>
          </a:p>
          <a:p>
            <a:r>
              <a:rPr lang="en-US" sz="2000">
                <a:latin typeface="Roboto"/>
                <a:ea typeface="Roboto"/>
                <a:cs typeface="Roboto"/>
              </a:rPr>
              <a:t>Coverage level: 1 times your annual earnings, up to $150,000 worth of coverage </a:t>
            </a:r>
            <a:endParaRPr lang="en-US" sz="2000">
              <a:latin typeface="Roboto"/>
              <a:ea typeface="Roboto"/>
              <a:cs typeface="Roboto" pitchFamily="2" charset="0"/>
            </a:endParaRPr>
          </a:p>
        </p:txBody>
      </p:sp>
      <p:pic>
        <p:nvPicPr>
          <p:cNvPr id="10" name="Picture 9" descr="A black text on a white background&#10;&#10;Description automatically generated">
            <a:extLst>
              <a:ext uri="{FF2B5EF4-FFF2-40B4-BE49-F238E27FC236}">
                <a16:creationId xmlns:a16="http://schemas.microsoft.com/office/drawing/2014/main" id="{8EA154D4-CC52-4113-506C-0DAAE9885A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b="26219"/>
          <a:stretch/>
        </p:blipFill>
        <p:spPr>
          <a:xfrm>
            <a:off x="7979601" y="-201730"/>
            <a:ext cx="4334494" cy="948668"/>
          </a:xfrm>
          <a:prstGeom prst="rect">
            <a:avLst/>
          </a:prstGeom>
        </p:spPr>
      </p:pic>
      <p:sp>
        <p:nvSpPr>
          <p:cNvPr id="4" name="Content Placeholder 4">
            <a:extLst>
              <a:ext uri="{FF2B5EF4-FFF2-40B4-BE49-F238E27FC236}">
                <a16:creationId xmlns:a16="http://schemas.microsoft.com/office/drawing/2014/main" id="{EDF16540-D427-8F63-FDA2-E4AAB0BF4E4E}"/>
              </a:ext>
            </a:extLst>
          </p:cNvPr>
          <p:cNvSpPr txBox="1">
            <a:spLocks/>
          </p:cNvSpPr>
          <p:nvPr/>
        </p:nvSpPr>
        <p:spPr>
          <a:xfrm>
            <a:off x="6208279" y="1806785"/>
            <a:ext cx="5552787" cy="3815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Roboto"/>
                <a:ea typeface="Roboto"/>
                <a:cs typeface="Roboto"/>
              </a:rPr>
              <a:t>Associate Supplemental Life Insurance</a:t>
            </a:r>
          </a:p>
          <a:p>
            <a:r>
              <a:rPr lang="en-US" sz="2000">
                <a:latin typeface="Roboto"/>
                <a:ea typeface="Roboto"/>
                <a:cs typeface="Roboto"/>
              </a:rPr>
              <a:t>Associate paid</a:t>
            </a:r>
            <a:endParaRPr lang="en-US"/>
          </a:p>
          <a:p>
            <a:r>
              <a:rPr lang="en-US" sz="2000">
                <a:latin typeface="Roboto"/>
                <a:ea typeface="Roboto"/>
                <a:cs typeface="Roboto"/>
              </a:rPr>
              <a:t>If you don't have coverage already:</a:t>
            </a:r>
          </a:p>
          <a:p>
            <a:pPr lvl="1">
              <a:buFont typeface="Courier New" panose="020B0604020202020204" pitchFamily="34" charset="0"/>
              <a:buChar char="o"/>
            </a:pPr>
            <a:r>
              <a:rPr lang="en-US" sz="2000">
                <a:latin typeface="Roboto"/>
                <a:ea typeface="Roboto"/>
                <a:cs typeface="Roboto"/>
              </a:rPr>
              <a:t>You can elect up to $50,000 without evidence of insurability</a:t>
            </a:r>
            <a:endParaRPr lang="en-US" sz="2000">
              <a:latin typeface="Roboto"/>
              <a:ea typeface="Roboto"/>
              <a:cs typeface="Roboto" pitchFamily="2" charset="0"/>
            </a:endParaRPr>
          </a:p>
          <a:p>
            <a:r>
              <a:rPr lang="en-US" sz="2000">
                <a:latin typeface="Roboto"/>
                <a:ea typeface="Roboto"/>
                <a:cs typeface="Roboto"/>
              </a:rPr>
              <a:t>If you do have coverage already:</a:t>
            </a:r>
            <a:endParaRPr lang="en-US" sz="2000">
              <a:latin typeface="Roboto"/>
              <a:ea typeface="Roboto"/>
              <a:cs typeface="Roboto" pitchFamily="2" charset="0"/>
            </a:endParaRPr>
          </a:p>
          <a:p>
            <a:pPr lvl="1">
              <a:buFont typeface="Courier New" panose="020B0604020202020204" pitchFamily="34" charset="0"/>
              <a:buChar char="o"/>
            </a:pPr>
            <a:r>
              <a:rPr lang="en-US" sz="2000">
                <a:latin typeface="Roboto"/>
                <a:ea typeface="Roboto"/>
                <a:cs typeface="Roboto"/>
              </a:rPr>
              <a:t>You can increase your election by up to $50,000, not to exceed the guarantee issue amount of $200,000. Anything above $200,000 would require evidence of insurability. </a:t>
            </a:r>
            <a:endParaRPr lang="en-US" sz="2000">
              <a:latin typeface="Roboto"/>
              <a:ea typeface="Roboto"/>
              <a:cs typeface="Roboto" pitchFamily="2" charset="0"/>
            </a:endParaRPr>
          </a:p>
          <a:p>
            <a:pPr lvl="1">
              <a:buFont typeface="Courier New" panose="020B0604020202020204" pitchFamily="34" charset="0"/>
              <a:buChar char="o"/>
            </a:pPr>
            <a:endParaRPr lang="en-US" sz="2000">
              <a:latin typeface="Roboto"/>
              <a:ea typeface="Roboto"/>
              <a:cs typeface="Roboto" pitchFamily="2" charset="0"/>
            </a:endParaRPr>
          </a:p>
          <a:p>
            <a:pPr lvl="1">
              <a:buFont typeface="Courier New" panose="020B0604020202020204" pitchFamily="34" charset="0"/>
              <a:buChar char="o"/>
            </a:pPr>
            <a:endParaRPr lang="en-US" sz="2000">
              <a:latin typeface="Roboto"/>
              <a:ea typeface="Roboto"/>
              <a:cs typeface="Roboto" pitchFamily="2" charset="0"/>
            </a:endParaRPr>
          </a:p>
        </p:txBody>
      </p:sp>
      <p:pic>
        <p:nvPicPr>
          <p:cNvPr id="14" name="Audio 13">
            <a:hlinkClick r:id="" action="ppaction://media"/>
            <a:extLst>
              <a:ext uri="{FF2B5EF4-FFF2-40B4-BE49-F238E27FC236}">
                <a16:creationId xmlns:a16="http://schemas.microsoft.com/office/drawing/2014/main" id="{90318A92-D21C-8916-6658-21396A6CBD8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6650664"/>
      </p:ext>
    </p:extLst>
  </p:cSld>
  <p:clrMapOvr>
    <a:masterClrMapping/>
  </p:clrMapOvr>
  <mc:AlternateContent xmlns:mc="http://schemas.openxmlformats.org/markup-compatibility/2006">
    <mc:Choice xmlns:p14="http://schemas.microsoft.com/office/powerpoint/2010/main" Requires="p14">
      <p:transition spd="slow" p14:dur="2000" advTm="53581"/>
    </mc:Choice>
    <mc:Fallback>
      <p:transition spd="slow" advTm="5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06D1A-DBD0-CFF4-7836-A27ECAB11D4F}"/>
              </a:ext>
            </a:extLst>
          </p:cNvPr>
          <p:cNvSpPr>
            <a:spLocks noGrp="1"/>
          </p:cNvSpPr>
          <p:nvPr>
            <p:ph type="title"/>
          </p:nvPr>
        </p:nvSpPr>
        <p:spPr>
          <a:xfrm>
            <a:off x="661779" y="633597"/>
            <a:ext cx="10031330" cy="851463"/>
          </a:xfrm>
        </p:spPr>
        <p:txBody>
          <a:bodyPr/>
          <a:lstStyle/>
          <a:p>
            <a:r>
              <a:rPr lang="en-US" sz="4000">
                <a:latin typeface="Montserrat"/>
              </a:rPr>
              <a:t>Life Insurance</a:t>
            </a:r>
            <a:endParaRPr lang="en-US" sz="4000">
              <a:solidFill>
                <a:srgbClr val="FF0000"/>
              </a:solidFill>
              <a:latin typeface="Montserrat"/>
            </a:endParaRPr>
          </a:p>
        </p:txBody>
      </p:sp>
      <p:sp>
        <p:nvSpPr>
          <p:cNvPr id="5" name="Content Placeholder 4">
            <a:extLst>
              <a:ext uri="{FF2B5EF4-FFF2-40B4-BE49-F238E27FC236}">
                <a16:creationId xmlns:a16="http://schemas.microsoft.com/office/drawing/2014/main" id="{2C4D9E28-3378-65F2-8324-834F5BE0B615}"/>
              </a:ext>
            </a:extLst>
          </p:cNvPr>
          <p:cNvSpPr>
            <a:spLocks noGrp="1"/>
          </p:cNvSpPr>
          <p:nvPr>
            <p:ph idx="1"/>
          </p:nvPr>
        </p:nvSpPr>
        <p:spPr>
          <a:xfrm>
            <a:off x="664152" y="1804476"/>
            <a:ext cx="5552787" cy="3815593"/>
          </a:xfrm>
        </p:spPr>
        <p:txBody>
          <a:bodyPr vert="horz" lIns="91440" tIns="45720" rIns="91440" bIns="45720" rtlCol="0" anchor="t">
            <a:normAutofit fontScale="92500" lnSpcReduction="10000"/>
          </a:bodyPr>
          <a:lstStyle/>
          <a:p>
            <a:pPr marL="0" indent="0">
              <a:buNone/>
            </a:pPr>
            <a:r>
              <a:rPr lang="en-US" sz="2200" b="1">
                <a:latin typeface="Roboto"/>
                <a:ea typeface="Roboto"/>
                <a:cs typeface="Roboto"/>
              </a:rPr>
              <a:t>Spousal Supplemental Life Insurance </a:t>
            </a:r>
          </a:p>
          <a:p>
            <a:r>
              <a:rPr lang="en-US" sz="2000">
                <a:latin typeface="Roboto"/>
                <a:ea typeface="Roboto"/>
                <a:cs typeface="Roboto"/>
              </a:rPr>
              <a:t>Associate must also be enrolled in supplemental coverage</a:t>
            </a:r>
          </a:p>
          <a:p>
            <a:r>
              <a:rPr lang="en-US" sz="2000">
                <a:latin typeface="Roboto"/>
                <a:ea typeface="Roboto"/>
                <a:cs typeface="Roboto"/>
              </a:rPr>
              <a:t>Associate paid </a:t>
            </a:r>
          </a:p>
          <a:p>
            <a:r>
              <a:rPr lang="en-US" sz="2000">
                <a:latin typeface="Roboto"/>
                <a:ea typeface="Roboto"/>
                <a:cs typeface="Roboto"/>
              </a:rPr>
              <a:t>If you don't have coverage already:</a:t>
            </a:r>
            <a:endParaRPr lang="en-US" sz="2000">
              <a:solidFill>
                <a:srgbClr val="000000"/>
              </a:solidFill>
              <a:latin typeface="Roboto"/>
              <a:ea typeface="Roboto"/>
              <a:cs typeface="Roboto"/>
            </a:endParaRPr>
          </a:p>
          <a:p>
            <a:pPr lvl="1">
              <a:buFont typeface="Courier New,monospace" panose="020B0604020202020204" pitchFamily="34" charset="0"/>
              <a:buChar char="o"/>
            </a:pPr>
            <a:r>
              <a:rPr lang="en-US" sz="2000">
                <a:latin typeface="Roboto"/>
                <a:ea typeface="Roboto"/>
                <a:cs typeface="Roboto"/>
              </a:rPr>
              <a:t>You can elect up to $10,000 without evidence of insurability</a:t>
            </a:r>
            <a:endParaRPr lang="en-US" sz="2000">
              <a:solidFill>
                <a:srgbClr val="000000"/>
              </a:solidFill>
              <a:latin typeface="Roboto"/>
              <a:ea typeface="Roboto"/>
              <a:cs typeface="Roboto"/>
            </a:endParaRPr>
          </a:p>
          <a:p>
            <a:pPr>
              <a:buFont typeface="Courier New,monospace" panose="020B0604020202020204" pitchFamily="34" charset="0"/>
              <a:buChar char="o"/>
            </a:pPr>
            <a:r>
              <a:rPr lang="en-US" sz="2000">
                <a:latin typeface="Roboto"/>
                <a:ea typeface="Roboto"/>
                <a:cs typeface="Roboto"/>
              </a:rPr>
              <a:t>If you do have coverage already:</a:t>
            </a:r>
            <a:endParaRPr lang="en-US" sz="2000">
              <a:solidFill>
                <a:srgbClr val="000000"/>
              </a:solidFill>
              <a:latin typeface="Roboto"/>
              <a:ea typeface="Roboto"/>
              <a:cs typeface="Roboto"/>
            </a:endParaRPr>
          </a:p>
          <a:p>
            <a:pPr lvl="1">
              <a:buFont typeface="Courier New,monospace" panose="020B0604020202020204" pitchFamily="34" charset="0"/>
              <a:buChar char="o"/>
            </a:pPr>
            <a:r>
              <a:rPr lang="en-US" sz="2000">
                <a:latin typeface="Roboto"/>
                <a:ea typeface="Roboto"/>
                <a:cs typeface="Roboto"/>
              </a:rPr>
              <a:t>You can increase your election by up to $10,000, not to exceed the guarantee issue amount of $75,000. Anything above $75,000 would require evidence of insurability. </a:t>
            </a:r>
            <a:endParaRPr lang="en-US"/>
          </a:p>
          <a:p>
            <a:endParaRPr lang="en-US" sz="2000">
              <a:latin typeface="Roboto"/>
              <a:ea typeface="Roboto"/>
              <a:cs typeface="Roboto" pitchFamily="2" charset="0"/>
            </a:endParaRPr>
          </a:p>
        </p:txBody>
      </p:sp>
      <p:pic>
        <p:nvPicPr>
          <p:cNvPr id="10" name="Picture 9" descr="A black text on a white background&#10;&#10;Description automatically generated">
            <a:extLst>
              <a:ext uri="{FF2B5EF4-FFF2-40B4-BE49-F238E27FC236}">
                <a16:creationId xmlns:a16="http://schemas.microsoft.com/office/drawing/2014/main" id="{8EA154D4-CC52-4113-506C-0DAAE9885A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b="26219"/>
          <a:stretch/>
        </p:blipFill>
        <p:spPr>
          <a:xfrm>
            <a:off x="7979601" y="-201730"/>
            <a:ext cx="4334494" cy="948668"/>
          </a:xfrm>
          <a:prstGeom prst="rect">
            <a:avLst/>
          </a:prstGeom>
        </p:spPr>
      </p:pic>
      <p:sp>
        <p:nvSpPr>
          <p:cNvPr id="4" name="Content Placeholder 4">
            <a:extLst>
              <a:ext uri="{FF2B5EF4-FFF2-40B4-BE49-F238E27FC236}">
                <a16:creationId xmlns:a16="http://schemas.microsoft.com/office/drawing/2014/main" id="{EDF16540-D427-8F63-FDA2-E4AAB0BF4E4E}"/>
              </a:ext>
            </a:extLst>
          </p:cNvPr>
          <p:cNvSpPr txBox="1">
            <a:spLocks/>
          </p:cNvSpPr>
          <p:nvPr/>
        </p:nvSpPr>
        <p:spPr>
          <a:xfrm>
            <a:off x="6208279" y="1806785"/>
            <a:ext cx="5552787" cy="3815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Roboto"/>
                <a:ea typeface="Roboto"/>
                <a:cs typeface="Roboto"/>
              </a:rPr>
              <a:t>Dependent Supplemental Life Insurance</a:t>
            </a:r>
            <a:endParaRPr lang="en-US"/>
          </a:p>
          <a:p>
            <a:r>
              <a:rPr lang="en-US" sz="2000">
                <a:latin typeface="Roboto"/>
                <a:ea typeface="Roboto"/>
                <a:cs typeface="Roboto"/>
              </a:rPr>
              <a:t>Associate must also be enrolled in supplemental coverage</a:t>
            </a:r>
          </a:p>
          <a:p>
            <a:r>
              <a:rPr lang="en-US" sz="2000">
                <a:latin typeface="Roboto"/>
                <a:ea typeface="Roboto"/>
                <a:cs typeface="Roboto"/>
              </a:rPr>
              <a:t>Associate paid </a:t>
            </a:r>
          </a:p>
          <a:p>
            <a:r>
              <a:rPr lang="en-US" sz="2000">
                <a:latin typeface="Roboto"/>
                <a:ea typeface="Roboto"/>
                <a:cs typeface="Calibri"/>
              </a:rPr>
              <a:t>Coverage level: $10,000</a:t>
            </a:r>
          </a:p>
        </p:txBody>
      </p:sp>
      <p:pic>
        <p:nvPicPr>
          <p:cNvPr id="25" name="Audio 24">
            <a:hlinkClick r:id="" action="ppaction://media"/>
            <a:extLst>
              <a:ext uri="{FF2B5EF4-FFF2-40B4-BE49-F238E27FC236}">
                <a16:creationId xmlns:a16="http://schemas.microsoft.com/office/drawing/2014/main" id="{08FBD819-D787-972D-73B8-0802510D268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600407"/>
      </p:ext>
    </p:extLst>
  </p:cSld>
  <p:clrMapOvr>
    <a:masterClrMapping/>
  </p:clrMapOvr>
  <mc:AlternateContent xmlns:mc="http://schemas.openxmlformats.org/markup-compatibility/2006">
    <mc:Choice xmlns:p14="http://schemas.microsoft.com/office/powerpoint/2010/main" Requires="p14">
      <p:transition spd="slow" p14:dur="2000" advTm="70346"/>
    </mc:Choice>
    <mc:Fallback>
      <p:transition spd="slow" advTm="7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06D1A-DBD0-CFF4-7836-A27ECAB11D4F}"/>
              </a:ext>
            </a:extLst>
          </p:cNvPr>
          <p:cNvSpPr>
            <a:spLocks noGrp="1"/>
          </p:cNvSpPr>
          <p:nvPr>
            <p:ph type="title"/>
          </p:nvPr>
        </p:nvSpPr>
        <p:spPr>
          <a:xfrm>
            <a:off x="661779" y="633597"/>
            <a:ext cx="10031330" cy="851463"/>
          </a:xfrm>
        </p:spPr>
        <p:txBody>
          <a:bodyPr/>
          <a:lstStyle/>
          <a:p>
            <a:r>
              <a:rPr lang="en-US" sz="4000">
                <a:latin typeface="Montserrat"/>
              </a:rPr>
              <a:t>AD&amp;D</a:t>
            </a:r>
            <a:endParaRPr lang="en-US"/>
          </a:p>
        </p:txBody>
      </p:sp>
      <p:sp>
        <p:nvSpPr>
          <p:cNvPr id="5" name="Content Placeholder 4">
            <a:extLst>
              <a:ext uri="{FF2B5EF4-FFF2-40B4-BE49-F238E27FC236}">
                <a16:creationId xmlns:a16="http://schemas.microsoft.com/office/drawing/2014/main" id="{2C4D9E28-3378-65F2-8324-834F5BE0B615}"/>
              </a:ext>
            </a:extLst>
          </p:cNvPr>
          <p:cNvSpPr>
            <a:spLocks noGrp="1"/>
          </p:cNvSpPr>
          <p:nvPr>
            <p:ph idx="1"/>
          </p:nvPr>
        </p:nvSpPr>
        <p:spPr>
          <a:xfrm>
            <a:off x="664152" y="1804476"/>
            <a:ext cx="5552787" cy="3815593"/>
          </a:xfrm>
        </p:spPr>
        <p:txBody>
          <a:bodyPr vert="horz" lIns="91440" tIns="45720" rIns="91440" bIns="45720" rtlCol="0" anchor="t">
            <a:normAutofit/>
          </a:bodyPr>
          <a:lstStyle/>
          <a:p>
            <a:pPr marL="0" indent="0">
              <a:buNone/>
            </a:pPr>
            <a:r>
              <a:rPr lang="en-US" sz="2200" b="1">
                <a:latin typeface="Roboto"/>
                <a:ea typeface="Roboto"/>
                <a:cs typeface="Roboto"/>
              </a:rPr>
              <a:t>Associate Supplemental AD&amp;D</a:t>
            </a:r>
          </a:p>
          <a:p>
            <a:r>
              <a:rPr lang="en-US" sz="2000">
                <a:latin typeface="Roboto"/>
                <a:ea typeface="Roboto"/>
                <a:cs typeface="Roboto"/>
              </a:rPr>
              <a:t>Associate paid</a:t>
            </a:r>
          </a:p>
          <a:p>
            <a:r>
              <a:rPr lang="en-US" sz="2000">
                <a:latin typeface="Roboto"/>
                <a:ea typeface="Roboto"/>
                <a:cs typeface="Roboto"/>
              </a:rPr>
              <a:t>Coverage level: elected in increments of $10,000, up to $500,000, not to exceed 10 times your annual earnings</a:t>
            </a:r>
            <a:endParaRPr lang="en-US" sz="2000">
              <a:latin typeface="Roboto"/>
              <a:ea typeface="Roboto"/>
              <a:cs typeface="Roboto" pitchFamily="2" charset="0"/>
            </a:endParaRPr>
          </a:p>
          <a:p>
            <a:endParaRPr lang="en-US" sz="2000">
              <a:latin typeface="Roboto"/>
              <a:ea typeface="Roboto"/>
              <a:cs typeface="Roboto" pitchFamily="2" charset="0"/>
            </a:endParaRPr>
          </a:p>
        </p:txBody>
      </p:sp>
      <p:pic>
        <p:nvPicPr>
          <p:cNvPr id="10" name="Picture 9" descr="A black text on a white background&#10;&#10;Description automatically generated">
            <a:extLst>
              <a:ext uri="{FF2B5EF4-FFF2-40B4-BE49-F238E27FC236}">
                <a16:creationId xmlns:a16="http://schemas.microsoft.com/office/drawing/2014/main" id="{8EA154D4-CC52-4113-506C-0DAAE9885A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b="26219"/>
          <a:stretch/>
        </p:blipFill>
        <p:spPr>
          <a:xfrm>
            <a:off x="7979601" y="-201730"/>
            <a:ext cx="4334494" cy="948668"/>
          </a:xfrm>
          <a:prstGeom prst="rect">
            <a:avLst/>
          </a:prstGeom>
        </p:spPr>
      </p:pic>
      <p:sp>
        <p:nvSpPr>
          <p:cNvPr id="4" name="Content Placeholder 4">
            <a:extLst>
              <a:ext uri="{FF2B5EF4-FFF2-40B4-BE49-F238E27FC236}">
                <a16:creationId xmlns:a16="http://schemas.microsoft.com/office/drawing/2014/main" id="{EDF16540-D427-8F63-FDA2-E4AAB0BF4E4E}"/>
              </a:ext>
            </a:extLst>
          </p:cNvPr>
          <p:cNvSpPr txBox="1">
            <a:spLocks/>
          </p:cNvSpPr>
          <p:nvPr/>
        </p:nvSpPr>
        <p:spPr>
          <a:xfrm>
            <a:off x="6208279" y="1806785"/>
            <a:ext cx="5552787" cy="3815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Roboto"/>
                <a:ea typeface="Roboto"/>
                <a:cs typeface="Roboto"/>
              </a:rPr>
              <a:t>Family Supplemental AD&amp;D</a:t>
            </a:r>
          </a:p>
          <a:p>
            <a:r>
              <a:rPr lang="en-US" sz="2000">
                <a:latin typeface="Roboto"/>
                <a:ea typeface="Roboto"/>
                <a:cs typeface="Roboto"/>
              </a:rPr>
              <a:t>Associate paid</a:t>
            </a:r>
            <a:endParaRPr lang="en-US"/>
          </a:p>
          <a:p>
            <a:r>
              <a:rPr lang="en-US" sz="2000">
                <a:latin typeface="Roboto"/>
                <a:ea typeface="Roboto"/>
                <a:cs typeface="Roboto"/>
              </a:rPr>
              <a:t>Coverage for Associate, spouse/domestic partner and children</a:t>
            </a:r>
          </a:p>
          <a:p>
            <a:pPr marL="0" indent="0">
              <a:buNone/>
            </a:pPr>
            <a:endParaRPr lang="en-US" sz="2000">
              <a:latin typeface="Roboto"/>
              <a:ea typeface="Roboto"/>
              <a:cs typeface="Calibri"/>
            </a:endParaRPr>
          </a:p>
        </p:txBody>
      </p:sp>
      <p:pic>
        <p:nvPicPr>
          <p:cNvPr id="12" name="Audio 11">
            <a:hlinkClick r:id="" action="ppaction://media"/>
            <a:extLst>
              <a:ext uri="{FF2B5EF4-FFF2-40B4-BE49-F238E27FC236}">
                <a16:creationId xmlns:a16="http://schemas.microsoft.com/office/drawing/2014/main" id="{B2848B61-33B0-BE9E-8BAD-1A318D624B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6482349"/>
      </p:ext>
    </p:extLst>
  </p:cSld>
  <p:clrMapOvr>
    <a:masterClrMapping/>
  </p:clrMapOvr>
  <mc:AlternateContent xmlns:mc="http://schemas.openxmlformats.org/markup-compatibility/2006">
    <mc:Choice xmlns:p14="http://schemas.microsoft.com/office/powerpoint/2010/main" Requires="p14">
      <p:transition spd="slow" p14:dur="2000" advTm="35029"/>
    </mc:Choice>
    <mc:Fallback>
      <p:transition spd="slow" advTm="3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12E778-E066-F3B9-E28F-04DABDA52709}"/>
              </a:ext>
            </a:extLst>
          </p:cNvPr>
          <p:cNvSpPr>
            <a:spLocks noGrp="1"/>
          </p:cNvSpPr>
          <p:nvPr>
            <p:ph type="title"/>
          </p:nvPr>
        </p:nvSpPr>
        <p:spPr/>
        <p:txBody>
          <a:bodyPr/>
          <a:lstStyle/>
          <a:p>
            <a:r>
              <a:rPr lang="en-US"/>
              <a:t>Voluntary Benefits</a:t>
            </a:r>
          </a:p>
        </p:txBody>
      </p:sp>
      <p:pic>
        <p:nvPicPr>
          <p:cNvPr id="5" name="Audio 4">
            <a:hlinkClick r:id="" action="ppaction://media"/>
            <a:extLst>
              <a:ext uri="{FF2B5EF4-FFF2-40B4-BE49-F238E27FC236}">
                <a16:creationId xmlns:a16="http://schemas.microsoft.com/office/drawing/2014/main" id="{8B8194AA-DD64-509A-6B1B-8FAE08E004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0433100"/>
      </p:ext>
    </p:extLst>
  </p:cSld>
  <p:clrMapOvr>
    <a:masterClrMapping/>
  </p:clrMapOvr>
  <mc:AlternateContent xmlns:mc="http://schemas.openxmlformats.org/markup-compatibility/2006">
    <mc:Choice xmlns:p14="http://schemas.microsoft.com/office/powerpoint/2010/main" Requires="p14">
      <p:transition spd="slow" p14:dur="2000" advTm="14086"/>
    </mc:Choice>
    <mc:Fallback>
      <p:transition spd="slow" advTm="14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06D1A-DBD0-CFF4-7836-A27ECAB11D4F}"/>
              </a:ext>
            </a:extLst>
          </p:cNvPr>
          <p:cNvSpPr>
            <a:spLocks noGrp="1"/>
          </p:cNvSpPr>
          <p:nvPr>
            <p:ph type="title"/>
          </p:nvPr>
        </p:nvSpPr>
        <p:spPr>
          <a:xfrm>
            <a:off x="661779" y="633597"/>
            <a:ext cx="10031330" cy="851463"/>
          </a:xfrm>
        </p:spPr>
        <p:txBody>
          <a:bodyPr/>
          <a:lstStyle/>
          <a:p>
            <a:r>
              <a:rPr lang="en-US" sz="4000">
                <a:latin typeface="Montserrat"/>
              </a:rPr>
              <a:t>Voluntary Benefits</a:t>
            </a:r>
            <a:endParaRPr lang="en-US"/>
          </a:p>
        </p:txBody>
      </p:sp>
      <p:sp>
        <p:nvSpPr>
          <p:cNvPr id="5" name="Content Placeholder 4">
            <a:extLst>
              <a:ext uri="{FF2B5EF4-FFF2-40B4-BE49-F238E27FC236}">
                <a16:creationId xmlns:a16="http://schemas.microsoft.com/office/drawing/2014/main" id="{2C4D9E28-3378-65F2-8324-834F5BE0B615}"/>
              </a:ext>
            </a:extLst>
          </p:cNvPr>
          <p:cNvSpPr>
            <a:spLocks noGrp="1"/>
          </p:cNvSpPr>
          <p:nvPr>
            <p:ph idx="1"/>
          </p:nvPr>
        </p:nvSpPr>
        <p:spPr>
          <a:xfrm>
            <a:off x="664152" y="1804476"/>
            <a:ext cx="5552787" cy="3815593"/>
          </a:xfrm>
        </p:spPr>
        <p:txBody>
          <a:bodyPr vert="horz" lIns="91440" tIns="45720" rIns="91440" bIns="45720" rtlCol="0" anchor="t">
            <a:normAutofit/>
          </a:bodyPr>
          <a:lstStyle/>
          <a:p>
            <a:pPr marL="0" indent="0">
              <a:buNone/>
            </a:pPr>
            <a:r>
              <a:rPr lang="en-US" sz="2200" b="1">
                <a:latin typeface="Roboto"/>
                <a:ea typeface="Roboto"/>
                <a:cs typeface="Roboto"/>
              </a:rPr>
              <a:t>Accident Plan</a:t>
            </a:r>
          </a:p>
          <a:p>
            <a:r>
              <a:rPr lang="en-US" sz="2000">
                <a:latin typeface="Roboto"/>
                <a:ea typeface="Roboto"/>
                <a:cs typeface="Roboto"/>
              </a:rPr>
              <a:t>Pays a lump-sum benefit based on type of injury sustained and treatment needed</a:t>
            </a:r>
          </a:p>
          <a:p>
            <a:r>
              <a:rPr lang="en-US" sz="2000">
                <a:latin typeface="Roboto"/>
                <a:ea typeface="Roboto"/>
                <a:cs typeface="Roboto"/>
              </a:rPr>
              <a:t>Lump-sum benefit can be used however Associate chooses</a:t>
            </a:r>
          </a:p>
          <a:p>
            <a:r>
              <a:rPr lang="en-US" sz="2000">
                <a:latin typeface="Roboto"/>
                <a:ea typeface="Roboto"/>
                <a:cs typeface="Roboto"/>
              </a:rPr>
              <a:t>Unlimited payouts: Associates can file claims for multiple covered accidents</a:t>
            </a:r>
          </a:p>
          <a:p>
            <a:r>
              <a:rPr lang="en-US" sz="2000" b="1">
                <a:latin typeface="Roboto"/>
                <a:ea typeface="Roboto"/>
                <a:cs typeface="Roboto"/>
              </a:rPr>
              <a:t>Two plan options: </a:t>
            </a:r>
          </a:p>
          <a:p>
            <a:pPr lvl="1"/>
            <a:r>
              <a:rPr lang="en-US" sz="2000">
                <a:latin typeface="Roboto"/>
                <a:ea typeface="Roboto"/>
                <a:cs typeface="Roboto"/>
              </a:rPr>
              <a:t>Higher cost plan = larger benefit</a:t>
            </a:r>
          </a:p>
          <a:p>
            <a:pPr lvl="1"/>
            <a:r>
              <a:rPr lang="en-US" sz="2000">
                <a:latin typeface="Roboto"/>
                <a:ea typeface="Roboto"/>
                <a:cs typeface="Roboto"/>
              </a:rPr>
              <a:t>Lower cost plan = smaller benefit </a:t>
            </a:r>
          </a:p>
          <a:p>
            <a:endParaRPr lang="en-US" sz="2000">
              <a:latin typeface="Roboto"/>
              <a:ea typeface="Roboto"/>
              <a:cs typeface="Roboto" pitchFamily="2" charset="0"/>
            </a:endParaRPr>
          </a:p>
        </p:txBody>
      </p:sp>
      <p:pic>
        <p:nvPicPr>
          <p:cNvPr id="10" name="Picture 9" descr="A black text on a white background&#10;&#10;Description automatically generated">
            <a:extLst>
              <a:ext uri="{FF2B5EF4-FFF2-40B4-BE49-F238E27FC236}">
                <a16:creationId xmlns:a16="http://schemas.microsoft.com/office/drawing/2014/main" id="{8EA154D4-CC52-4113-506C-0DAAE9885A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b="26219"/>
          <a:stretch/>
        </p:blipFill>
        <p:spPr>
          <a:xfrm>
            <a:off x="7979601" y="-201730"/>
            <a:ext cx="4334494" cy="948668"/>
          </a:xfrm>
          <a:prstGeom prst="rect">
            <a:avLst/>
          </a:prstGeom>
        </p:spPr>
      </p:pic>
      <p:sp>
        <p:nvSpPr>
          <p:cNvPr id="4" name="Content Placeholder 4">
            <a:extLst>
              <a:ext uri="{FF2B5EF4-FFF2-40B4-BE49-F238E27FC236}">
                <a16:creationId xmlns:a16="http://schemas.microsoft.com/office/drawing/2014/main" id="{EDF16540-D427-8F63-FDA2-E4AAB0BF4E4E}"/>
              </a:ext>
            </a:extLst>
          </p:cNvPr>
          <p:cNvSpPr txBox="1">
            <a:spLocks/>
          </p:cNvSpPr>
          <p:nvPr/>
        </p:nvSpPr>
        <p:spPr>
          <a:xfrm>
            <a:off x="6208279" y="1806785"/>
            <a:ext cx="5552787" cy="3815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a:latin typeface="Roboto"/>
                <a:ea typeface="Roboto"/>
                <a:cs typeface="Roboto"/>
              </a:rPr>
              <a:t>Critical Illness Plan </a:t>
            </a:r>
          </a:p>
          <a:p>
            <a:r>
              <a:rPr lang="en-US" sz="2000">
                <a:latin typeface="Roboto"/>
                <a:ea typeface="Roboto"/>
                <a:cs typeface="Roboto"/>
              </a:rPr>
              <a:t>Pays a lump-sum benefit when a person is diagnosed with a covered serious condition </a:t>
            </a:r>
          </a:p>
          <a:p>
            <a:r>
              <a:rPr lang="en-US" sz="2000">
                <a:latin typeface="Roboto"/>
                <a:ea typeface="Roboto"/>
                <a:cs typeface="Roboto"/>
              </a:rPr>
              <a:t>Lump-sum benefit can be used however Associate chooses</a:t>
            </a:r>
          </a:p>
          <a:p>
            <a:r>
              <a:rPr lang="en-US" sz="2000" b="1">
                <a:latin typeface="Roboto"/>
                <a:ea typeface="Roboto"/>
                <a:cs typeface="Roboto"/>
              </a:rPr>
              <a:t>Coverage options</a:t>
            </a:r>
            <a:r>
              <a:rPr lang="en-US" sz="2000">
                <a:latin typeface="Roboto"/>
                <a:ea typeface="Roboto"/>
                <a:cs typeface="Roboto"/>
              </a:rPr>
              <a:t>: $10,000, $20,000, or $30,000</a:t>
            </a:r>
          </a:p>
          <a:p>
            <a:pPr lvl="1"/>
            <a:r>
              <a:rPr lang="en-US" sz="2000">
                <a:latin typeface="Roboto"/>
                <a:ea typeface="Roboto"/>
                <a:cs typeface="Roboto"/>
              </a:rPr>
              <a:t>If adding on a spouse their coverage level would be 50% of the Associate coverage level</a:t>
            </a:r>
          </a:p>
        </p:txBody>
      </p:sp>
      <p:pic>
        <p:nvPicPr>
          <p:cNvPr id="8" name="Audio 7">
            <a:hlinkClick r:id="" action="ppaction://media"/>
            <a:extLst>
              <a:ext uri="{FF2B5EF4-FFF2-40B4-BE49-F238E27FC236}">
                <a16:creationId xmlns:a16="http://schemas.microsoft.com/office/drawing/2014/main" id="{42116325-3B58-29F3-005E-ED940A880C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4715647"/>
      </p:ext>
    </p:extLst>
  </p:cSld>
  <p:clrMapOvr>
    <a:masterClrMapping/>
  </p:clrMapOvr>
  <mc:AlternateContent xmlns:mc="http://schemas.openxmlformats.org/markup-compatibility/2006">
    <mc:Choice xmlns:p14="http://schemas.microsoft.com/office/powerpoint/2010/main" Requires="p14">
      <p:transition spd="slow" p14:dur="2000" advTm="74315"/>
    </mc:Choice>
    <mc:Fallback>
      <p:transition spd="slow" advTm="7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E8727-4EBD-BE75-DD0A-1FACB8E7880B}"/>
              </a:ext>
            </a:extLst>
          </p:cNvPr>
          <p:cNvSpPr>
            <a:spLocks noGrp="1"/>
          </p:cNvSpPr>
          <p:nvPr>
            <p:ph idx="1"/>
          </p:nvPr>
        </p:nvSpPr>
        <p:spPr>
          <a:xfrm>
            <a:off x="628650" y="1841526"/>
            <a:ext cx="5467350" cy="3815593"/>
          </a:xfrm>
        </p:spPr>
        <p:txBody>
          <a:bodyPr vert="horz" lIns="91440" tIns="45720" rIns="91440" bIns="45720" rtlCol="0" anchor="t">
            <a:normAutofit/>
          </a:bodyPr>
          <a:lstStyle/>
          <a:p>
            <a:r>
              <a:rPr lang="en-US" sz="2000">
                <a:latin typeface="Roboto"/>
                <a:ea typeface="Roboto"/>
                <a:cs typeface="Roboto"/>
              </a:rPr>
              <a:t>If enrolled in the Accident Plan or Critical Illness Plan, there is a Wellness Benefit for each enrolled family member </a:t>
            </a:r>
          </a:p>
          <a:p>
            <a:r>
              <a:rPr lang="en-US" sz="2000">
                <a:latin typeface="Roboto"/>
                <a:ea typeface="Roboto"/>
                <a:cs typeface="Roboto"/>
              </a:rPr>
              <a:t>Each individual can receive </a:t>
            </a:r>
            <a:r>
              <a:rPr lang="en-US" sz="2000" b="1">
                <a:latin typeface="Roboto"/>
                <a:ea typeface="Roboto"/>
                <a:cs typeface="Roboto"/>
              </a:rPr>
              <a:t>$75 </a:t>
            </a:r>
            <a:r>
              <a:rPr lang="en-US" sz="2000">
                <a:latin typeface="Roboto"/>
                <a:ea typeface="Roboto"/>
                <a:cs typeface="Roboto"/>
              </a:rPr>
              <a:t>for getting a covered wellness screening test</a:t>
            </a:r>
          </a:p>
          <a:p>
            <a:r>
              <a:rPr lang="en-US" sz="2000">
                <a:latin typeface="Roboto"/>
                <a:ea typeface="Roboto"/>
                <a:cs typeface="Roboto"/>
              </a:rPr>
              <a:t>This is per benefit, so if you carry both the Accident Plan and Critical Illness Plan and receive the benefit for both</a:t>
            </a:r>
          </a:p>
        </p:txBody>
      </p:sp>
      <p:sp>
        <p:nvSpPr>
          <p:cNvPr id="3" name="Title 2">
            <a:extLst>
              <a:ext uri="{FF2B5EF4-FFF2-40B4-BE49-F238E27FC236}">
                <a16:creationId xmlns:a16="http://schemas.microsoft.com/office/drawing/2014/main" id="{AE362C4E-114C-EAD4-7D82-7D0FD9A22A1C}"/>
              </a:ext>
            </a:extLst>
          </p:cNvPr>
          <p:cNvSpPr>
            <a:spLocks noGrp="1"/>
          </p:cNvSpPr>
          <p:nvPr>
            <p:ph type="title"/>
          </p:nvPr>
        </p:nvSpPr>
        <p:spPr/>
        <p:txBody>
          <a:bodyPr/>
          <a:lstStyle/>
          <a:p>
            <a:r>
              <a:rPr lang="en-US"/>
              <a:t>Wellness Benefit </a:t>
            </a:r>
          </a:p>
        </p:txBody>
      </p:sp>
      <p:graphicFrame>
        <p:nvGraphicFramePr>
          <p:cNvPr id="5" name="Table 4">
            <a:extLst>
              <a:ext uri="{FF2B5EF4-FFF2-40B4-BE49-F238E27FC236}">
                <a16:creationId xmlns:a16="http://schemas.microsoft.com/office/drawing/2014/main" id="{7BF4528B-3E63-6251-4AEC-84732ACEF3BB}"/>
              </a:ext>
            </a:extLst>
          </p:cNvPr>
          <p:cNvGraphicFramePr>
            <a:graphicFrameLocks noGrp="1"/>
          </p:cNvGraphicFramePr>
          <p:nvPr>
            <p:extLst>
              <p:ext uri="{D42A27DB-BD31-4B8C-83A1-F6EECF244321}">
                <p14:modId xmlns:p14="http://schemas.microsoft.com/office/powerpoint/2010/main" val="243803256"/>
              </p:ext>
            </p:extLst>
          </p:nvPr>
        </p:nvGraphicFramePr>
        <p:xfrm>
          <a:off x="7288126" y="2168961"/>
          <a:ext cx="3816141" cy="3167380"/>
        </p:xfrm>
        <a:graphic>
          <a:graphicData uri="http://schemas.openxmlformats.org/drawingml/2006/table">
            <a:tbl>
              <a:tblPr firstRow="1" bandRow="1">
                <a:tableStyleId>{93296810-A885-4BE3-A3E7-6D5BEEA58F35}</a:tableStyleId>
              </a:tblPr>
              <a:tblGrid>
                <a:gridCol w="3816141">
                  <a:extLst>
                    <a:ext uri="{9D8B030D-6E8A-4147-A177-3AD203B41FA5}">
                      <a16:colId xmlns:a16="http://schemas.microsoft.com/office/drawing/2014/main" val="993789228"/>
                    </a:ext>
                  </a:extLst>
                </a:gridCol>
              </a:tblGrid>
              <a:tr h="370840">
                <a:tc>
                  <a:txBody>
                    <a:bodyPr/>
                    <a:lstStyle/>
                    <a:p>
                      <a:r>
                        <a:rPr lang="en-US" sz="1600" b="1">
                          <a:latin typeface="Roboto"/>
                        </a:rPr>
                        <a:t>Eligible Screenings Include:</a:t>
                      </a:r>
                    </a:p>
                  </a:txBody>
                  <a:tcPr>
                    <a:solidFill>
                      <a:srgbClr val="317C4E"/>
                    </a:solidFill>
                  </a:tcPr>
                </a:tc>
                <a:extLst>
                  <a:ext uri="{0D108BD9-81ED-4DB2-BD59-A6C34878D82A}">
                    <a16:rowId xmlns:a16="http://schemas.microsoft.com/office/drawing/2014/main" val="1701807528"/>
                  </a:ext>
                </a:extLst>
              </a:tr>
              <a:tr h="370840">
                <a:tc>
                  <a:txBody>
                    <a:bodyPr/>
                    <a:lstStyle/>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Sports physicals</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Well-child visits</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Dental/vision exams</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Pap smear</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Colonoscopy</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Cardiovascular function screenings</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Chest x-ray</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Mammography</a:t>
                      </a:r>
                      <a:endParaRPr lang="en-US" sz="1400" b="0" i="0" u="none" strike="noStrike" noProof="0">
                        <a:solidFill>
                          <a:srgbClr val="000000"/>
                        </a:solidFill>
                        <a:latin typeface="Roboto"/>
                      </a:endParaRPr>
                    </a:p>
                    <a:p>
                      <a:pPr marL="285750" marR="0" lvl="0"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Immunizations such as:</a:t>
                      </a:r>
                      <a:endParaRPr lang="en-US" sz="1400" b="0" i="0" u="none" strike="noStrike" noProof="0">
                        <a:solidFill>
                          <a:srgbClr val="000000"/>
                        </a:solidFill>
                        <a:latin typeface="Roboto"/>
                      </a:endParaRPr>
                    </a:p>
                    <a:p>
                      <a:pPr marL="742950" marR="0" lvl="1" indent="-285750" algn="l">
                        <a:lnSpc>
                          <a:spcPct val="90000"/>
                        </a:lnSpc>
                        <a:spcBef>
                          <a:spcPts val="500"/>
                        </a:spcBef>
                        <a:spcAft>
                          <a:spcPts val="0"/>
                        </a:spcAft>
                        <a:buFont typeface="Arial"/>
                        <a:buChar char="•"/>
                      </a:pPr>
                      <a:r>
                        <a:rPr lang="en-US" sz="1400" b="0" i="0" u="none" strike="noStrike" noProof="0">
                          <a:solidFill>
                            <a:srgbClr val="595959"/>
                          </a:solidFill>
                          <a:latin typeface="Roboto"/>
                        </a:rPr>
                        <a:t>HPV, MMR, Tetanus, Influenza </a:t>
                      </a:r>
                      <a:endParaRPr lang="en-US" sz="1400" b="0" i="0" u="none" strike="noStrike" noProof="0">
                        <a:solidFill>
                          <a:srgbClr val="000000"/>
                        </a:solidFill>
                        <a:latin typeface="Roboto"/>
                      </a:endParaRPr>
                    </a:p>
                    <a:p>
                      <a:pPr marL="0" lvl="0" indent="0">
                        <a:buNone/>
                      </a:pPr>
                      <a:endParaRPr lang="en-US" sz="1400">
                        <a:solidFill>
                          <a:schemeClr val="tx1">
                            <a:lumMod val="65000"/>
                            <a:lumOff val="35000"/>
                          </a:schemeClr>
                        </a:solidFill>
                        <a:latin typeface="Roboto"/>
                      </a:endParaRPr>
                    </a:p>
                  </a:txBody>
                  <a:tcPr/>
                </a:tc>
                <a:extLst>
                  <a:ext uri="{0D108BD9-81ED-4DB2-BD59-A6C34878D82A}">
                    <a16:rowId xmlns:a16="http://schemas.microsoft.com/office/drawing/2014/main" val="3321710912"/>
                  </a:ext>
                </a:extLst>
              </a:tr>
            </a:tbl>
          </a:graphicData>
        </a:graphic>
      </p:graphicFrame>
      <p:pic>
        <p:nvPicPr>
          <p:cNvPr id="7" name="Audio 6">
            <a:hlinkClick r:id="" action="ppaction://media"/>
            <a:extLst>
              <a:ext uri="{FF2B5EF4-FFF2-40B4-BE49-F238E27FC236}">
                <a16:creationId xmlns:a16="http://schemas.microsoft.com/office/drawing/2014/main" id="{FDABF1A2-5185-4526-5068-3F7FE2B7D4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1951340"/>
      </p:ext>
    </p:extLst>
  </p:cSld>
  <p:clrMapOvr>
    <a:masterClrMapping/>
  </p:clrMapOvr>
  <mc:AlternateContent xmlns:mc="http://schemas.openxmlformats.org/markup-compatibility/2006">
    <mc:Choice xmlns:p14="http://schemas.microsoft.com/office/powerpoint/2010/main" Requires="p14">
      <p:transition spd="slow" p14:dur="2000" advTm="34775"/>
    </mc:Choice>
    <mc:Fallback>
      <p:transition spd="slow" advTm="34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806D1A-DBD0-CFF4-7836-A27ECAB11D4F}"/>
              </a:ext>
            </a:extLst>
          </p:cNvPr>
          <p:cNvSpPr>
            <a:spLocks noGrp="1"/>
          </p:cNvSpPr>
          <p:nvPr>
            <p:ph type="title"/>
          </p:nvPr>
        </p:nvSpPr>
        <p:spPr>
          <a:xfrm>
            <a:off x="661779" y="633597"/>
            <a:ext cx="10031330" cy="851463"/>
          </a:xfrm>
        </p:spPr>
        <p:txBody>
          <a:bodyPr/>
          <a:lstStyle/>
          <a:p>
            <a:r>
              <a:rPr lang="en-US" sz="4000">
                <a:latin typeface="Montserrat"/>
              </a:rPr>
              <a:t>Voluntary Benefits</a:t>
            </a:r>
            <a:endParaRPr lang="en-US"/>
          </a:p>
        </p:txBody>
      </p:sp>
      <p:sp>
        <p:nvSpPr>
          <p:cNvPr id="5" name="Content Placeholder 4">
            <a:extLst>
              <a:ext uri="{FF2B5EF4-FFF2-40B4-BE49-F238E27FC236}">
                <a16:creationId xmlns:a16="http://schemas.microsoft.com/office/drawing/2014/main" id="{2C4D9E28-3378-65F2-8324-834F5BE0B615}"/>
              </a:ext>
            </a:extLst>
          </p:cNvPr>
          <p:cNvSpPr>
            <a:spLocks noGrp="1"/>
          </p:cNvSpPr>
          <p:nvPr>
            <p:ph idx="1"/>
          </p:nvPr>
        </p:nvSpPr>
        <p:spPr>
          <a:xfrm>
            <a:off x="6412573" y="1804476"/>
            <a:ext cx="5552787" cy="3815593"/>
          </a:xfrm>
        </p:spPr>
        <p:txBody>
          <a:bodyPr vert="horz" lIns="91440" tIns="45720" rIns="91440" bIns="45720" rtlCol="0" anchor="t">
            <a:normAutofit fontScale="92500" lnSpcReduction="10000"/>
          </a:bodyPr>
          <a:lstStyle/>
          <a:p>
            <a:pPr marL="0" indent="0">
              <a:buNone/>
            </a:pPr>
            <a:r>
              <a:rPr lang="en-US" sz="2200" b="1">
                <a:latin typeface="Roboto"/>
                <a:ea typeface="Roboto"/>
                <a:cs typeface="Roboto"/>
              </a:rPr>
              <a:t>Legal Insurance</a:t>
            </a:r>
          </a:p>
          <a:p>
            <a:r>
              <a:rPr lang="en-US" sz="2000">
                <a:latin typeface="Roboto"/>
                <a:ea typeface="Roboto"/>
                <a:cs typeface="Roboto"/>
              </a:rPr>
              <a:t>Available for a variety of purposes including:</a:t>
            </a:r>
          </a:p>
          <a:p>
            <a:pPr lvl="1"/>
            <a:r>
              <a:rPr lang="en-US" sz="2000">
                <a:latin typeface="Roboto"/>
                <a:ea typeface="Roboto"/>
                <a:cs typeface="Roboto"/>
              </a:rPr>
              <a:t>Buying/selling care</a:t>
            </a:r>
          </a:p>
          <a:p>
            <a:pPr lvl="1"/>
            <a:r>
              <a:rPr lang="en-US" sz="2000">
                <a:latin typeface="Roboto"/>
                <a:ea typeface="Roboto"/>
                <a:cs typeface="Roboto"/>
              </a:rPr>
              <a:t>Personal property dispute</a:t>
            </a:r>
          </a:p>
          <a:p>
            <a:pPr lvl="1"/>
            <a:r>
              <a:rPr lang="en-US" sz="2000">
                <a:latin typeface="Roboto"/>
                <a:ea typeface="Roboto"/>
                <a:cs typeface="Roboto"/>
              </a:rPr>
              <a:t>Student loan debt</a:t>
            </a:r>
          </a:p>
          <a:p>
            <a:pPr lvl="1"/>
            <a:r>
              <a:rPr lang="en-US" sz="2000">
                <a:latin typeface="Roboto"/>
                <a:ea typeface="Roboto"/>
                <a:cs typeface="Roboto"/>
              </a:rPr>
              <a:t>Traffic tickets</a:t>
            </a:r>
          </a:p>
          <a:p>
            <a:pPr lvl="1"/>
            <a:r>
              <a:rPr lang="en-US" sz="2000">
                <a:latin typeface="Roboto"/>
                <a:ea typeface="Roboto"/>
                <a:cs typeface="Roboto"/>
              </a:rPr>
              <a:t>Adoption assistance</a:t>
            </a:r>
          </a:p>
          <a:p>
            <a:pPr lvl="1"/>
            <a:r>
              <a:rPr lang="en-US" sz="2000">
                <a:latin typeface="Roboto"/>
                <a:ea typeface="Roboto"/>
                <a:cs typeface="Roboto"/>
              </a:rPr>
              <a:t>Creating a well/trust</a:t>
            </a:r>
          </a:p>
          <a:p>
            <a:r>
              <a:rPr lang="en-US" sz="2000">
                <a:latin typeface="Roboto"/>
                <a:ea typeface="Roboto"/>
                <a:cs typeface="Roboto"/>
              </a:rPr>
              <a:t>Provides a network of attorneys by phone, virtually or in-person</a:t>
            </a:r>
          </a:p>
          <a:p>
            <a:r>
              <a:rPr lang="en-US" sz="2000">
                <a:latin typeface="Roboto"/>
                <a:ea typeface="Roboto"/>
              </a:rPr>
              <a:t>Spouses/domestic partners and eligible dependents are also covered</a:t>
            </a:r>
          </a:p>
        </p:txBody>
      </p:sp>
      <p:sp>
        <p:nvSpPr>
          <p:cNvPr id="4" name="Content Placeholder 4">
            <a:extLst>
              <a:ext uri="{FF2B5EF4-FFF2-40B4-BE49-F238E27FC236}">
                <a16:creationId xmlns:a16="http://schemas.microsoft.com/office/drawing/2014/main" id="{EDF16540-D427-8F63-FDA2-E4AAB0BF4E4E}"/>
              </a:ext>
            </a:extLst>
          </p:cNvPr>
          <p:cNvSpPr txBox="1">
            <a:spLocks/>
          </p:cNvSpPr>
          <p:nvPr/>
        </p:nvSpPr>
        <p:spPr>
          <a:xfrm>
            <a:off x="660384" y="1806785"/>
            <a:ext cx="5552787" cy="3815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Roboto"/>
                <a:ea typeface="Roboto"/>
                <a:cs typeface="Roboto"/>
              </a:rPr>
              <a:t>Identity Protection</a:t>
            </a:r>
          </a:p>
          <a:p>
            <a:r>
              <a:rPr lang="en-US" sz="2000">
                <a:latin typeface="Roboto"/>
                <a:ea typeface="Roboto"/>
                <a:cs typeface="Roboto"/>
              </a:rPr>
              <a:t>Identity monitoring and fraud resolution</a:t>
            </a:r>
          </a:p>
          <a:p>
            <a:r>
              <a:rPr lang="en-US" sz="2000">
                <a:latin typeface="Roboto"/>
                <a:ea typeface="Roboto"/>
                <a:cs typeface="Roboto"/>
              </a:rPr>
              <a:t>Specialists work in house and are available 24/7 to restore your credit, identity, accounts, finances and sense of security</a:t>
            </a:r>
          </a:p>
          <a:p>
            <a:r>
              <a:rPr lang="en-US" sz="2000">
                <a:latin typeface="Roboto"/>
                <a:ea typeface="Roboto"/>
              </a:rPr>
              <a:t>Spouses/domestic partners and eligible dependents are also covered</a:t>
            </a:r>
            <a:endParaRPr lang="en-US" sz="2000">
              <a:latin typeface="Roboto"/>
              <a:ea typeface="Roboto"/>
              <a:cs typeface="Roboto"/>
            </a:endParaRPr>
          </a:p>
          <a:p>
            <a:endParaRPr lang="en-US" sz="2000">
              <a:latin typeface="Roboto"/>
              <a:ea typeface="Roboto"/>
              <a:cs typeface="Roboto"/>
            </a:endParaRPr>
          </a:p>
          <a:p>
            <a:endParaRPr lang="en-US">
              <a:cs typeface="Roboto" pitchFamily="2" charset="0"/>
            </a:endParaRPr>
          </a:p>
        </p:txBody>
      </p:sp>
      <p:pic>
        <p:nvPicPr>
          <p:cNvPr id="2" name="Picture 1" descr="A yellow square with black text&#10;&#10;Description automatically generated">
            <a:extLst>
              <a:ext uri="{FF2B5EF4-FFF2-40B4-BE49-F238E27FC236}">
                <a16:creationId xmlns:a16="http://schemas.microsoft.com/office/drawing/2014/main" id="{1EE5D2D6-3500-0631-32C3-209FE8346B51}"/>
              </a:ext>
            </a:extLst>
          </p:cNvPr>
          <p:cNvPicPr>
            <a:picLocks noChangeAspect="1"/>
          </p:cNvPicPr>
          <p:nvPr/>
        </p:nvPicPr>
        <p:blipFill>
          <a:blip r:embed="rId5"/>
          <a:srcRect l="33886" t="20173" r="33885" b="19596"/>
          <a:stretch/>
        </p:blipFill>
        <p:spPr>
          <a:xfrm>
            <a:off x="10799956" y="5473016"/>
            <a:ext cx="1076589" cy="1058133"/>
          </a:xfrm>
          <a:prstGeom prst="rect">
            <a:avLst/>
          </a:prstGeom>
        </p:spPr>
      </p:pic>
      <p:pic>
        <p:nvPicPr>
          <p:cNvPr id="6" name="Picture 5" descr="A blue and white logo&#10;&#10;Description automatically generated">
            <a:extLst>
              <a:ext uri="{FF2B5EF4-FFF2-40B4-BE49-F238E27FC236}">
                <a16:creationId xmlns:a16="http://schemas.microsoft.com/office/drawing/2014/main" id="{FB7EA707-F336-CC88-D818-121B974DABCB}"/>
              </a:ext>
            </a:extLst>
          </p:cNvPr>
          <p:cNvPicPr>
            <a:picLocks noChangeAspect="1"/>
          </p:cNvPicPr>
          <p:nvPr/>
        </p:nvPicPr>
        <p:blipFill>
          <a:blip r:embed="rId6"/>
          <a:stretch>
            <a:fillRect/>
          </a:stretch>
        </p:blipFill>
        <p:spPr>
          <a:xfrm>
            <a:off x="402431" y="5392046"/>
            <a:ext cx="1123297" cy="1139103"/>
          </a:xfrm>
          <a:prstGeom prst="rect">
            <a:avLst/>
          </a:prstGeom>
        </p:spPr>
      </p:pic>
      <p:pic>
        <p:nvPicPr>
          <p:cNvPr id="13" name="Audio 12">
            <a:hlinkClick r:id="" action="ppaction://media"/>
            <a:extLst>
              <a:ext uri="{FF2B5EF4-FFF2-40B4-BE49-F238E27FC236}">
                <a16:creationId xmlns:a16="http://schemas.microsoft.com/office/drawing/2014/main" id="{01A42CDD-548D-1F1F-BD38-7F3D152E642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1622620"/>
      </p:ext>
    </p:extLst>
  </p:cSld>
  <p:clrMapOvr>
    <a:masterClrMapping/>
  </p:clrMapOvr>
  <mc:AlternateContent xmlns:mc="http://schemas.openxmlformats.org/markup-compatibility/2006">
    <mc:Choice xmlns:p14="http://schemas.microsoft.com/office/powerpoint/2010/main" Requires="p14">
      <p:transition spd="slow" p14:dur="2000" advTm="60304"/>
    </mc:Choice>
    <mc:Fallback>
      <p:transition spd="slow" advTm="60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BD64-F6B0-E311-FBB0-0F069DA6348F}"/>
              </a:ext>
            </a:extLst>
          </p:cNvPr>
          <p:cNvSpPr>
            <a:spLocks noGrp="1"/>
          </p:cNvSpPr>
          <p:nvPr>
            <p:ph type="title"/>
          </p:nvPr>
        </p:nvSpPr>
        <p:spPr>
          <a:xfrm>
            <a:off x="2492501" y="1911450"/>
            <a:ext cx="7206995" cy="1097278"/>
          </a:xfrm>
        </p:spPr>
        <p:txBody>
          <a:bodyPr/>
          <a:lstStyle/>
          <a:p>
            <a:r>
              <a:rPr lang="en-US"/>
              <a:t>Additional Health Programs</a:t>
            </a:r>
          </a:p>
        </p:txBody>
      </p:sp>
      <p:pic>
        <p:nvPicPr>
          <p:cNvPr id="5" name="Audio 4">
            <a:hlinkClick r:id="" action="ppaction://media"/>
            <a:extLst>
              <a:ext uri="{FF2B5EF4-FFF2-40B4-BE49-F238E27FC236}">
                <a16:creationId xmlns:a16="http://schemas.microsoft.com/office/drawing/2014/main" id="{EC35198E-BE01-7F94-1BF4-5CE9F62668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41948299"/>
      </p:ext>
    </p:extLst>
  </p:cSld>
  <p:clrMapOvr>
    <a:masterClrMapping/>
  </p:clrMapOvr>
  <mc:AlternateContent xmlns:mc="http://schemas.openxmlformats.org/markup-compatibility/2006">
    <mc:Choice xmlns:p14="http://schemas.microsoft.com/office/powerpoint/2010/main" Requires="p14">
      <p:transition spd="slow" p14:dur="2000" advTm="4741"/>
    </mc:Choice>
    <mc:Fallback>
      <p:transition spd="slow" advTm="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03C4B2-4907-C56D-09BD-2CE84BCD9A37}"/>
              </a:ext>
            </a:extLst>
          </p:cNvPr>
          <p:cNvSpPr>
            <a:spLocks noGrp="1"/>
          </p:cNvSpPr>
          <p:nvPr>
            <p:ph idx="1"/>
          </p:nvPr>
        </p:nvSpPr>
        <p:spPr/>
        <p:txBody>
          <a:bodyPr vert="horz" lIns="91440" tIns="45720" rIns="91440" bIns="45720" rtlCol="0" anchor="t">
            <a:normAutofit/>
          </a:bodyPr>
          <a:lstStyle/>
          <a:p>
            <a:r>
              <a:rPr lang="en-US" sz="2000" b="1">
                <a:latin typeface="roboto"/>
                <a:ea typeface="Roboto"/>
              </a:rPr>
              <a:t>UMR Plan Advisory Program</a:t>
            </a:r>
          </a:p>
          <a:p>
            <a:pPr lvl="1"/>
            <a:r>
              <a:rPr lang="en-US" sz="2000">
                <a:latin typeface="roboto"/>
                <a:ea typeface="Roboto"/>
              </a:rPr>
              <a:t> Personalized advisory program with UMR to assist with claim questions, benefit eligibility and much more</a:t>
            </a:r>
          </a:p>
          <a:p>
            <a:r>
              <a:rPr lang="en-US" sz="2000" b="1" err="1">
                <a:latin typeface="roboto"/>
                <a:ea typeface="Roboto"/>
              </a:rPr>
              <a:t>Teledoc</a:t>
            </a:r>
            <a:r>
              <a:rPr lang="en-US" sz="2000">
                <a:latin typeface="roboto"/>
                <a:ea typeface="Roboto"/>
              </a:rPr>
              <a:t> </a:t>
            </a:r>
          </a:p>
          <a:p>
            <a:pPr lvl="1"/>
            <a:r>
              <a:rPr lang="en-US" sz="2000">
                <a:latin typeface="roboto"/>
                <a:ea typeface="Roboto"/>
              </a:rPr>
              <a:t>Service provided if enrolled in medical plan</a:t>
            </a:r>
          </a:p>
          <a:p>
            <a:pPr lvl="1"/>
            <a:r>
              <a:rPr lang="en-US" sz="2000">
                <a:latin typeface="roboto"/>
                <a:ea typeface="Roboto"/>
              </a:rPr>
              <a:t>Virtual sessions with a national network physician</a:t>
            </a:r>
          </a:p>
          <a:p>
            <a:r>
              <a:rPr lang="en-US" sz="2000" b="1">
                <a:latin typeface="roboto"/>
                <a:ea typeface="Roboto"/>
              </a:rPr>
              <a:t>Bariatric Coverage</a:t>
            </a:r>
          </a:p>
          <a:p>
            <a:pPr lvl="1"/>
            <a:r>
              <a:rPr lang="en-US" sz="2000">
                <a:latin typeface="roboto"/>
                <a:ea typeface="Roboto"/>
              </a:rPr>
              <a:t>Surgical treatment for obesity if considered medically necessary</a:t>
            </a:r>
          </a:p>
          <a:p>
            <a:pPr lvl="1"/>
            <a:r>
              <a:rPr lang="en-US" sz="2000">
                <a:latin typeface="roboto"/>
                <a:ea typeface="Roboto"/>
              </a:rPr>
              <a:t>Lifetime limit of $25,000 per member</a:t>
            </a:r>
          </a:p>
          <a:p>
            <a:pPr lvl="1"/>
            <a:r>
              <a:rPr lang="en-US" sz="2000">
                <a:latin typeface="roboto"/>
                <a:ea typeface="Roboto"/>
              </a:rPr>
              <a:t>Covers physician weight loss support</a:t>
            </a:r>
          </a:p>
        </p:txBody>
      </p:sp>
      <p:sp>
        <p:nvSpPr>
          <p:cNvPr id="3" name="Title 2">
            <a:extLst>
              <a:ext uri="{FF2B5EF4-FFF2-40B4-BE49-F238E27FC236}">
                <a16:creationId xmlns:a16="http://schemas.microsoft.com/office/drawing/2014/main" id="{35202CD6-E1E1-9814-E844-4D396CC99BA2}"/>
              </a:ext>
            </a:extLst>
          </p:cNvPr>
          <p:cNvSpPr>
            <a:spLocks noGrp="1"/>
          </p:cNvSpPr>
          <p:nvPr>
            <p:ph type="title"/>
          </p:nvPr>
        </p:nvSpPr>
        <p:spPr/>
        <p:txBody>
          <a:bodyPr/>
          <a:lstStyle/>
          <a:p>
            <a:r>
              <a:rPr lang="en-US"/>
              <a:t>Medical Programs</a:t>
            </a:r>
          </a:p>
        </p:txBody>
      </p:sp>
      <p:pic>
        <p:nvPicPr>
          <p:cNvPr id="6" name="Audio 5">
            <a:hlinkClick r:id="" action="ppaction://media"/>
            <a:extLst>
              <a:ext uri="{FF2B5EF4-FFF2-40B4-BE49-F238E27FC236}">
                <a16:creationId xmlns:a16="http://schemas.microsoft.com/office/drawing/2014/main" id="{71A765A0-4635-5D73-5C6D-9A96847159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6391932"/>
      </p:ext>
    </p:extLst>
  </p:cSld>
  <p:clrMapOvr>
    <a:masterClrMapping/>
  </p:clrMapOvr>
  <mc:AlternateContent xmlns:mc="http://schemas.openxmlformats.org/markup-compatibility/2006">
    <mc:Choice xmlns:p14="http://schemas.microsoft.com/office/powerpoint/2010/main" Requires="p14">
      <p:transition spd="slow" p14:dur="2000" advTm="55018"/>
    </mc:Choice>
    <mc:Fallback>
      <p:transition spd="slow" advTm="5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03C4B2-4907-C56D-09BD-2CE84BCD9A37}"/>
              </a:ext>
            </a:extLst>
          </p:cNvPr>
          <p:cNvSpPr>
            <a:spLocks noGrp="1"/>
          </p:cNvSpPr>
          <p:nvPr>
            <p:ph idx="1"/>
          </p:nvPr>
        </p:nvSpPr>
        <p:spPr>
          <a:xfrm>
            <a:off x="628650" y="1807285"/>
            <a:ext cx="9432239" cy="4093783"/>
          </a:xfrm>
        </p:spPr>
        <p:txBody>
          <a:bodyPr vert="horz" lIns="91440" tIns="45720" rIns="91440" bIns="45720" rtlCol="0" anchor="t">
            <a:normAutofit fontScale="92500" lnSpcReduction="10000"/>
          </a:bodyPr>
          <a:lstStyle/>
          <a:p>
            <a:r>
              <a:rPr lang="en-US" sz="2200" b="1">
                <a:latin typeface="roboto"/>
                <a:ea typeface="Roboto"/>
              </a:rPr>
              <a:t>Onsite Clinics</a:t>
            </a:r>
          </a:p>
          <a:p>
            <a:pPr lvl="1"/>
            <a:r>
              <a:rPr lang="en-US" sz="2200">
                <a:latin typeface="roboto"/>
                <a:ea typeface="Roboto"/>
              </a:rPr>
              <a:t>Available to all Grande Associates and families</a:t>
            </a:r>
          </a:p>
          <a:p>
            <a:pPr lvl="1"/>
            <a:r>
              <a:rPr lang="en-US" sz="2200">
                <a:latin typeface="roboto"/>
                <a:ea typeface="Roboto"/>
              </a:rPr>
              <a:t>Convenient employer clinics staffed with SSM providers</a:t>
            </a:r>
          </a:p>
          <a:p>
            <a:pPr lvl="1"/>
            <a:r>
              <a:rPr lang="en-US" sz="2200">
                <a:latin typeface="roboto"/>
                <a:ea typeface="Roboto"/>
              </a:rPr>
              <a:t>HDHP member will pay $10 for non-preventative care visits</a:t>
            </a:r>
          </a:p>
          <a:p>
            <a:pPr lvl="1"/>
            <a:r>
              <a:rPr lang="en-US" sz="2200">
                <a:latin typeface="roboto"/>
                <a:ea typeface="Roboto"/>
              </a:rPr>
              <a:t>Call and schedule an appointment </a:t>
            </a:r>
          </a:p>
          <a:p>
            <a:pPr lvl="2"/>
            <a:r>
              <a:rPr lang="en-US" sz="2200">
                <a:latin typeface="roboto"/>
                <a:ea typeface="Roboto"/>
              </a:rPr>
              <a:t>MyChart is available for scheduling if you have previously visited</a:t>
            </a:r>
          </a:p>
          <a:p>
            <a:r>
              <a:rPr lang="en-US" sz="2200" b="1">
                <a:latin typeface="roboto"/>
                <a:ea typeface="Roboto"/>
              </a:rPr>
              <a:t>Health Navigator </a:t>
            </a:r>
          </a:p>
          <a:p>
            <a:pPr lvl="1"/>
            <a:r>
              <a:rPr lang="en-US" sz="2200">
                <a:latin typeface="roboto"/>
                <a:ea typeface="Roboto"/>
              </a:rPr>
              <a:t>Available to all Grande Associates</a:t>
            </a:r>
          </a:p>
          <a:p>
            <a:pPr lvl="1"/>
            <a:r>
              <a:rPr lang="en-US" sz="2200">
                <a:latin typeface="roboto"/>
                <a:ea typeface="Roboto"/>
              </a:rPr>
              <a:t>Confidential resource providing support and guidance when you have a health-related concern or are facing a health challenge </a:t>
            </a:r>
          </a:p>
          <a:p>
            <a:r>
              <a:rPr lang="en-US" sz="2200" b="1">
                <a:latin typeface="roboto"/>
                <a:ea typeface="Roboto"/>
              </a:rPr>
              <a:t>Tobacco Cessation </a:t>
            </a:r>
          </a:p>
          <a:p>
            <a:pPr lvl="1"/>
            <a:r>
              <a:rPr lang="en-US" sz="2200">
                <a:latin typeface="roboto"/>
                <a:ea typeface="Roboto"/>
              </a:rPr>
              <a:t>Begin your journey to be tobacco and/or nicotine free with Tobacco Free Me program through Asset Health</a:t>
            </a:r>
          </a:p>
          <a:p>
            <a:pPr lvl="1">
              <a:buFont typeface="Courier New" panose="020B0604020202020204" pitchFamily="34" charset="0"/>
              <a:buChar char="o"/>
            </a:pPr>
            <a:endParaRPr lang="en-US">
              <a:latin typeface="Roboto"/>
              <a:ea typeface="Roboto"/>
              <a:cs typeface="Roboto"/>
            </a:endParaRPr>
          </a:p>
        </p:txBody>
      </p:sp>
      <p:sp>
        <p:nvSpPr>
          <p:cNvPr id="3" name="Title 2">
            <a:extLst>
              <a:ext uri="{FF2B5EF4-FFF2-40B4-BE49-F238E27FC236}">
                <a16:creationId xmlns:a16="http://schemas.microsoft.com/office/drawing/2014/main" id="{35202CD6-E1E1-9814-E844-4D396CC99BA2}"/>
              </a:ext>
            </a:extLst>
          </p:cNvPr>
          <p:cNvSpPr>
            <a:spLocks noGrp="1"/>
          </p:cNvSpPr>
          <p:nvPr>
            <p:ph type="title"/>
          </p:nvPr>
        </p:nvSpPr>
        <p:spPr/>
        <p:txBody>
          <a:bodyPr/>
          <a:lstStyle/>
          <a:p>
            <a:r>
              <a:rPr lang="en-US"/>
              <a:t>Additional Services </a:t>
            </a:r>
          </a:p>
        </p:txBody>
      </p:sp>
      <p:pic>
        <p:nvPicPr>
          <p:cNvPr id="2" name="Picture 1" descr="A doctor listening to a pregnant person&amp;#39;s belly&#10;&#10;Description automatically generated">
            <a:extLst>
              <a:ext uri="{FF2B5EF4-FFF2-40B4-BE49-F238E27FC236}">
                <a16:creationId xmlns:a16="http://schemas.microsoft.com/office/drawing/2014/main" id="{08F1F2AB-460D-7AC6-9391-D1CFFD020337}"/>
              </a:ext>
            </a:extLst>
          </p:cNvPr>
          <p:cNvPicPr>
            <a:picLocks noChangeAspect="1"/>
          </p:cNvPicPr>
          <p:nvPr/>
        </p:nvPicPr>
        <p:blipFill>
          <a:blip r:embed="rId5"/>
          <a:stretch>
            <a:fillRect/>
          </a:stretch>
        </p:blipFill>
        <p:spPr>
          <a:xfrm>
            <a:off x="8272876" y="411094"/>
            <a:ext cx="3576025" cy="2100948"/>
          </a:xfrm>
          <a:prstGeom prst="rect">
            <a:avLst/>
          </a:prstGeom>
        </p:spPr>
      </p:pic>
      <p:pic>
        <p:nvPicPr>
          <p:cNvPr id="7" name="Audio 6">
            <a:hlinkClick r:id="" action="ppaction://media"/>
            <a:extLst>
              <a:ext uri="{FF2B5EF4-FFF2-40B4-BE49-F238E27FC236}">
                <a16:creationId xmlns:a16="http://schemas.microsoft.com/office/drawing/2014/main" id="{261EA480-1535-BBB8-E6CE-6D893026D67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17171291"/>
      </p:ext>
    </p:extLst>
  </p:cSld>
  <p:clrMapOvr>
    <a:masterClrMapping/>
  </p:clrMapOvr>
  <mc:AlternateContent xmlns:mc="http://schemas.openxmlformats.org/markup-compatibility/2006">
    <mc:Choice xmlns:p14="http://schemas.microsoft.com/office/powerpoint/2010/main" Requires="p14">
      <p:transition spd="slow" p14:dur="2000" advTm="65576"/>
    </mc:Choice>
    <mc:Fallback>
      <p:transition spd="slow" advTm="6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505A0-F993-20C3-B4AC-399BFDC2F7FE}"/>
              </a:ext>
            </a:extLst>
          </p:cNvPr>
          <p:cNvSpPr>
            <a:spLocks noGrp="1"/>
          </p:cNvSpPr>
          <p:nvPr>
            <p:ph type="title"/>
          </p:nvPr>
        </p:nvSpPr>
        <p:spPr>
          <a:xfrm>
            <a:off x="2492501" y="2009292"/>
            <a:ext cx="7206995" cy="1097278"/>
          </a:xfrm>
        </p:spPr>
        <p:txBody>
          <a:bodyPr/>
          <a:lstStyle/>
          <a:p>
            <a:r>
              <a:rPr lang="en-US">
                <a:latin typeface="Montserrat"/>
              </a:rPr>
              <a:t>Medical/Prescription</a:t>
            </a:r>
          </a:p>
        </p:txBody>
      </p:sp>
      <p:pic>
        <p:nvPicPr>
          <p:cNvPr id="7" name="Audio 6">
            <a:hlinkClick r:id="" action="ppaction://media"/>
            <a:extLst>
              <a:ext uri="{FF2B5EF4-FFF2-40B4-BE49-F238E27FC236}">
                <a16:creationId xmlns:a16="http://schemas.microsoft.com/office/drawing/2014/main" id="{F5B75789-6F8D-E54C-84D5-0071CF1257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0808968"/>
      </p:ext>
    </p:extLst>
  </p:cSld>
  <p:clrMapOvr>
    <a:masterClrMapping/>
  </p:clrMapOvr>
  <mc:AlternateContent xmlns:mc="http://schemas.openxmlformats.org/markup-compatibility/2006">
    <mc:Choice xmlns:p14="http://schemas.microsoft.com/office/powerpoint/2010/main" Requires="p14">
      <p:transition spd="slow" p14:dur="2000" advTm="14528"/>
    </mc:Choice>
    <mc:Fallback>
      <p:transition spd="slow" advTm="1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03C4B2-4907-C56D-09BD-2CE84BCD9A37}"/>
              </a:ext>
            </a:extLst>
          </p:cNvPr>
          <p:cNvSpPr>
            <a:spLocks noGrp="1"/>
          </p:cNvSpPr>
          <p:nvPr>
            <p:ph idx="1"/>
          </p:nvPr>
        </p:nvSpPr>
        <p:spPr>
          <a:xfrm>
            <a:off x="628650" y="1807285"/>
            <a:ext cx="9432239" cy="4093783"/>
          </a:xfrm>
        </p:spPr>
        <p:txBody>
          <a:bodyPr vert="horz" lIns="91440" tIns="45720" rIns="91440" bIns="45720" rtlCol="0" anchor="t">
            <a:normAutofit/>
          </a:bodyPr>
          <a:lstStyle/>
          <a:p>
            <a:r>
              <a:rPr lang="en-US" sz="2200" b="1">
                <a:latin typeface="roboto"/>
                <a:ea typeface="Roboto"/>
              </a:rPr>
              <a:t>Employee Assistance Program (EAP)</a:t>
            </a:r>
          </a:p>
          <a:p>
            <a:pPr lvl="1"/>
            <a:r>
              <a:rPr lang="en-US" sz="2200">
                <a:latin typeface="roboto"/>
                <a:ea typeface="Roboto"/>
              </a:rPr>
              <a:t>Available to all Grande Associates and their families</a:t>
            </a:r>
          </a:p>
          <a:p>
            <a:pPr lvl="1"/>
            <a:r>
              <a:rPr lang="en-US" sz="2200">
                <a:latin typeface="roboto"/>
                <a:ea typeface="Roboto"/>
              </a:rPr>
              <a:t>Receive up to 6 free sessions per household, per member, per concern</a:t>
            </a:r>
          </a:p>
          <a:p>
            <a:pPr lvl="1"/>
            <a:r>
              <a:rPr lang="en-US" sz="2200">
                <a:latin typeface="roboto"/>
                <a:ea typeface="Roboto"/>
              </a:rPr>
              <a:t>Available 24/7</a:t>
            </a:r>
          </a:p>
          <a:p>
            <a:pPr lvl="1"/>
            <a:r>
              <a:rPr lang="en-US" sz="2200">
                <a:latin typeface="roboto"/>
                <a:ea typeface="Roboto"/>
              </a:rPr>
              <a:t>Free and confidential</a:t>
            </a:r>
          </a:p>
          <a:p>
            <a:pPr lvl="1"/>
            <a:endParaRPr lang="en-US" sz="2200">
              <a:latin typeface="roboto"/>
              <a:ea typeface="Roboto"/>
            </a:endParaRPr>
          </a:p>
          <a:p>
            <a:pPr marL="457200" lvl="1" indent="0">
              <a:buNone/>
            </a:pPr>
            <a:endParaRPr lang="en-US">
              <a:latin typeface="Roboto"/>
              <a:ea typeface="Roboto"/>
              <a:cs typeface="Roboto"/>
            </a:endParaRPr>
          </a:p>
        </p:txBody>
      </p:sp>
      <p:sp>
        <p:nvSpPr>
          <p:cNvPr id="3" name="Title 2">
            <a:extLst>
              <a:ext uri="{FF2B5EF4-FFF2-40B4-BE49-F238E27FC236}">
                <a16:creationId xmlns:a16="http://schemas.microsoft.com/office/drawing/2014/main" id="{35202CD6-E1E1-9814-E844-4D396CC99BA2}"/>
              </a:ext>
            </a:extLst>
          </p:cNvPr>
          <p:cNvSpPr>
            <a:spLocks noGrp="1"/>
          </p:cNvSpPr>
          <p:nvPr>
            <p:ph type="title"/>
          </p:nvPr>
        </p:nvSpPr>
        <p:spPr/>
        <p:txBody>
          <a:bodyPr/>
          <a:lstStyle/>
          <a:p>
            <a:r>
              <a:rPr lang="en-US"/>
              <a:t>Additional Services </a:t>
            </a:r>
          </a:p>
        </p:txBody>
      </p:sp>
      <p:pic>
        <p:nvPicPr>
          <p:cNvPr id="5" name="Picture 4">
            <a:extLst>
              <a:ext uri="{FF2B5EF4-FFF2-40B4-BE49-F238E27FC236}">
                <a16:creationId xmlns:a16="http://schemas.microsoft.com/office/drawing/2014/main" id="{1D10F731-C618-763D-1858-C481083BB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8612" y="29658"/>
            <a:ext cx="3013643" cy="927274"/>
          </a:xfrm>
          <a:prstGeom prst="rect">
            <a:avLst/>
          </a:prstGeom>
        </p:spPr>
      </p:pic>
      <p:pic>
        <p:nvPicPr>
          <p:cNvPr id="6" name="Picture 5">
            <a:extLst>
              <a:ext uri="{FF2B5EF4-FFF2-40B4-BE49-F238E27FC236}">
                <a16:creationId xmlns:a16="http://schemas.microsoft.com/office/drawing/2014/main" id="{CED803B6-C5C3-123C-9EA8-4AF871801DE8}"/>
              </a:ext>
            </a:extLst>
          </p:cNvPr>
          <p:cNvPicPr>
            <a:picLocks noChangeAspect="1"/>
          </p:cNvPicPr>
          <p:nvPr/>
        </p:nvPicPr>
        <p:blipFill>
          <a:blip r:embed="rId6"/>
          <a:stretch>
            <a:fillRect/>
          </a:stretch>
        </p:blipFill>
        <p:spPr>
          <a:xfrm>
            <a:off x="116343" y="4832583"/>
            <a:ext cx="4455657" cy="1068485"/>
          </a:xfrm>
          <a:prstGeom prst="rect">
            <a:avLst/>
          </a:prstGeom>
        </p:spPr>
      </p:pic>
      <p:pic>
        <p:nvPicPr>
          <p:cNvPr id="7" name="Picture 6">
            <a:extLst>
              <a:ext uri="{FF2B5EF4-FFF2-40B4-BE49-F238E27FC236}">
                <a16:creationId xmlns:a16="http://schemas.microsoft.com/office/drawing/2014/main" id="{12C79EC5-47BB-C55F-24D2-93AA30E172D6}"/>
              </a:ext>
            </a:extLst>
          </p:cNvPr>
          <p:cNvPicPr>
            <a:picLocks noChangeAspect="1"/>
          </p:cNvPicPr>
          <p:nvPr/>
        </p:nvPicPr>
        <p:blipFill>
          <a:blip r:embed="rId7"/>
          <a:stretch>
            <a:fillRect/>
          </a:stretch>
        </p:blipFill>
        <p:spPr>
          <a:xfrm>
            <a:off x="6742331" y="3020601"/>
            <a:ext cx="3391408" cy="2759025"/>
          </a:xfrm>
          <a:prstGeom prst="rect">
            <a:avLst/>
          </a:prstGeom>
        </p:spPr>
      </p:pic>
      <p:pic>
        <p:nvPicPr>
          <p:cNvPr id="8" name="Picture 7">
            <a:extLst>
              <a:ext uri="{FF2B5EF4-FFF2-40B4-BE49-F238E27FC236}">
                <a16:creationId xmlns:a16="http://schemas.microsoft.com/office/drawing/2014/main" id="{F31A9673-C6E4-71F5-2D1C-3378F0DAF0C0}"/>
              </a:ext>
            </a:extLst>
          </p:cNvPr>
          <p:cNvPicPr>
            <a:picLocks noChangeAspect="1"/>
          </p:cNvPicPr>
          <p:nvPr/>
        </p:nvPicPr>
        <p:blipFill>
          <a:blip r:embed="rId8"/>
          <a:stretch>
            <a:fillRect/>
          </a:stretch>
        </p:blipFill>
        <p:spPr>
          <a:xfrm>
            <a:off x="10606659" y="3615080"/>
            <a:ext cx="1098924" cy="2164547"/>
          </a:xfrm>
          <a:prstGeom prst="rect">
            <a:avLst/>
          </a:prstGeom>
        </p:spPr>
      </p:pic>
      <p:pic>
        <p:nvPicPr>
          <p:cNvPr id="10" name="Audio 9">
            <a:hlinkClick r:id="" action="ppaction://media"/>
            <a:extLst>
              <a:ext uri="{FF2B5EF4-FFF2-40B4-BE49-F238E27FC236}">
                <a16:creationId xmlns:a16="http://schemas.microsoft.com/office/drawing/2014/main" id="{F642B0AF-E8B2-94E8-A48C-08A302E7539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0276535"/>
      </p:ext>
    </p:extLst>
  </p:cSld>
  <p:clrMapOvr>
    <a:masterClrMapping/>
  </p:clrMapOvr>
  <mc:AlternateContent xmlns:mc="http://schemas.openxmlformats.org/markup-compatibility/2006">
    <mc:Choice xmlns:p14="http://schemas.microsoft.com/office/powerpoint/2010/main" Requires="p14">
      <p:transition spd="slow" p14:dur="2000" advTm="36621"/>
    </mc:Choice>
    <mc:Fallback>
      <p:transition spd="slow" advTm="3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D983FE-6EDA-716C-8A2E-48B552E14F3D}"/>
              </a:ext>
            </a:extLst>
          </p:cNvPr>
          <p:cNvSpPr>
            <a:spLocks noGrp="1"/>
          </p:cNvSpPr>
          <p:nvPr>
            <p:ph idx="1"/>
          </p:nvPr>
        </p:nvSpPr>
        <p:spPr>
          <a:xfrm>
            <a:off x="628650" y="1672952"/>
            <a:ext cx="10725150" cy="3683546"/>
          </a:xfrm>
        </p:spPr>
        <p:txBody>
          <a:bodyPr vert="horz" lIns="91440" tIns="45720" rIns="91440" bIns="45720" rtlCol="0" anchor="t">
            <a:noAutofit/>
          </a:bodyPr>
          <a:lstStyle/>
          <a:p>
            <a:r>
              <a:rPr lang="en-US" sz="1900" b="1">
                <a:latin typeface="Roboto"/>
                <a:ea typeface="Roboto"/>
                <a:cs typeface="Roboto"/>
              </a:rPr>
              <a:t>Onsite Fitness Centers</a:t>
            </a:r>
            <a:endParaRPr lang="en-US" sz="1900" b="1">
              <a:latin typeface="Roboto"/>
              <a:ea typeface="Roboto"/>
              <a:cs typeface="Calibri"/>
            </a:endParaRPr>
          </a:p>
          <a:p>
            <a:pPr lvl="1"/>
            <a:r>
              <a:rPr lang="en-US" sz="1900">
                <a:latin typeface="Roboto"/>
                <a:ea typeface="Roboto"/>
                <a:cs typeface="Roboto"/>
              </a:rPr>
              <a:t>24/7 Associate access</a:t>
            </a:r>
            <a:endParaRPr lang="en-US" sz="1900">
              <a:latin typeface="Roboto"/>
              <a:ea typeface="Roboto"/>
              <a:cs typeface="Calibri"/>
            </a:endParaRPr>
          </a:p>
          <a:p>
            <a:pPr lvl="1"/>
            <a:r>
              <a:rPr lang="en-US" sz="1900">
                <a:latin typeface="Roboto"/>
                <a:ea typeface="Roboto"/>
                <a:cs typeface="Roboto"/>
              </a:rPr>
              <a:t>Showers at certain locations</a:t>
            </a:r>
            <a:endParaRPr lang="en-US" sz="1900">
              <a:latin typeface="Roboto"/>
              <a:ea typeface="Roboto"/>
              <a:cs typeface="Calibri"/>
            </a:endParaRPr>
          </a:p>
          <a:p>
            <a:pPr lvl="1"/>
            <a:r>
              <a:rPr lang="en-US" sz="1900">
                <a:latin typeface="Roboto"/>
                <a:ea typeface="Roboto"/>
                <a:cs typeface="Roboto"/>
              </a:rPr>
              <a:t>Variety of equipment</a:t>
            </a:r>
            <a:endParaRPr lang="en-US" sz="1900">
              <a:latin typeface="Roboto"/>
              <a:ea typeface="Roboto"/>
              <a:cs typeface="Calibri"/>
            </a:endParaRPr>
          </a:p>
          <a:p>
            <a:r>
              <a:rPr lang="en-US" sz="1900" b="1">
                <a:latin typeface="Roboto"/>
                <a:ea typeface="Roboto"/>
                <a:cs typeface="Roboto"/>
              </a:rPr>
              <a:t>Fitness Reimbursement Program</a:t>
            </a:r>
            <a:endParaRPr lang="en-US" sz="1900" b="1">
              <a:latin typeface="Roboto"/>
              <a:ea typeface="Roboto"/>
              <a:cs typeface="Calibri"/>
            </a:endParaRPr>
          </a:p>
          <a:p>
            <a:pPr lvl="1"/>
            <a:r>
              <a:rPr lang="en-US" sz="1900">
                <a:latin typeface="Roboto"/>
                <a:ea typeface="Roboto"/>
                <a:cs typeface="Roboto"/>
              </a:rPr>
              <a:t>50% per month up to $400/year</a:t>
            </a:r>
            <a:endParaRPr lang="en-US" sz="1900">
              <a:latin typeface="Roboto"/>
              <a:ea typeface="Roboto"/>
              <a:cs typeface="Calibri"/>
            </a:endParaRPr>
          </a:p>
          <a:p>
            <a:pPr lvl="1"/>
            <a:r>
              <a:rPr lang="en-US" sz="1900">
                <a:latin typeface="Roboto"/>
                <a:ea typeface="Roboto"/>
                <a:cs typeface="Roboto"/>
              </a:rPr>
              <a:t>Fitness centers, race events, at home programs, and more!</a:t>
            </a:r>
          </a:p>
          <a:p>
            <a:r>
              <a:rPr lang="en-US" sz="1900" b="1">
                <a:latin typeface="Roboto"/>
                <a:ea typeface="Roboto"/>
                <a:cs typeface="Roboto"/>
              </a:rPr>
              <a:t>Asset Health</a:t>
            </a:r>
          </a:p>
          <a:p>
            <a:pPr lvl="1"/>
            <a:r>
              <a:rPr lang="en-US" sz="1900">
                <a:latin typeface="Roboto"/>
                <a:ea typeface="Roboto"/>
                <a:cs typeface="Roboto"/>
              </a:rPr>
              <a:t>Online wellness platform to earn point throughout the year to be eligible for prizes and giveaways. </a:t>
            </a:r>
          </a:p>
          <a:p>
            <a:pPr lvl="1"/>
            <a:r>
              <a:rPr lang="en-US" sz="1900">
                <a:latin typeface="Roboto"/>
                <a:ea typeface="Roboto"/>
                <a:cs typeface="Roboto"/>
              </a:rPr>
              <a:t>Points can be earned in a variety of ways from online health assessment, record fitness tracking, biometric screen, quarterly challenges and much more</a:t>
            </a:r>
          </a:p>
        </p:txBody>
      </p:sp>
      <p:sp>
        <p:nvSpPr>
          <p:cNvPr id="3" name="Title 2">
            <a:extLst>
              <a:ext uri="{FF2B5EF4-FFF2-40B4-BE49-F238E27FC236}">
                <a16:creationId xmlns:a16="http://schemas.microsoft.com/office/drawing/2014/main" id="{7EAF9502-0123-2617-E521-1C7CF525EED7}"/>
              </a:ext>
            </a:extLst>
          </p:cNvPr>
          <p:cNvSpPr>
            <a:spLocks noGrp="1"/>
          </p:cNvSpPr>
          <p:nvPr>
            <p:ph type="title"/>
          </p:nvPr>
        </p:nvSpPr>
        <p:spPr/>
        <p:txBody>
          <a:bodyPr/>
          <a:lstStyle/>
          <a:p>
            <a:r>
              <a:rPr lang="en-US" sz="4000"/>
              <a:t>Health &amp; Wellness</a:t>
            </a:r>
          </a:p>
        </p:txBody>
      </p:sp>
      <p:pic>
        <p:nvPicPr>
          <p:cNvPr id="12" name="Picture 11" descr="A room with exercise machines and a window&#10;&#10;Description automatically generated">
            <a:extLst>
              <a:ext uri="{FF2B5EF4-FFF2-40B4-BE49-F238E27FC236}">
                <a16:creationId xmlns:a16="http://schemas.microsoft.com/office/drawing/2014/main" id="{463F0531-3976-C939-9939-874ED14E39A3}"/>
              </a:ext>
            </a:extLst>
          </p:cNvPr>
          <p:cNvPicPr>
            <a:picLocks noChangeAspect="1"/>
          </p:cNvPicPr>
          <p:nvPr/>
        </p:nvPicPr>
        <p:blipFill>
          <a:blip r:embed="rId5"/>
          <a:stretch>
            <a:fillRect/>
          </a:stretch>
        </p:blipFill>
        <p:spPr>
          <a:xfrm>
            <a:off x="7357233" y="398721"/>
            <a:ext cx="2855695" cy="2141771"/>
          </a:xfrm>
          <a:prstGeom prst="rect">
            <a:avLst/>
          </a:prstGeom>
          <a:ln w="3175" cap="sq" cmpd="thickThin">
            <a:solidFill>
              <a:srgbClr val="000000"/>
            </a:solidFill>
            <a:prstDash val="solid"/>
            <a:miter lim="800000"/>
          </a:ln>
          <a:effectLst>
            <a:innerShdw blurRad="76200">
              <a:srgbClr val="000000"/>
            </a:innerShdw>
          </a:effectLst>
        </p:spPr>
      </p:pic>
      <p:pic>
        <p:nvPicPr>
          <p:cNvPr id="10" name="Picture 9" descr="A basket of fruit and a bowl of bananas&#10;&#10;Description automatically generated">
            <a:extLst>
              <a:ext uri="{FF2B5EF4-FFF2-40B4-BE49-F238E27FC236}">
                <a16:creationId xmlns:a16="http://schemas.microsoft.com/office/drawing/2014/main" id="{00789E60-A968-A682-F6C3-63797DF58A79}"/>
              </a:ext>
            </a:extLst>
          </p:cNvPr>
          <p:cNvPicPr>
            <a:picLocks noChangeAspect="1"/>
          </p:cNvPicPr>
          <p:nvPr/>
        </p:nvPicPr>
        <p:blipFill>
          <a:blip r:embed="rId6"/>
          <a:stretch>
            <a:fillRect/>
          </a:stretch>
        </p:blipFill>
        <p:spPr>
          <a:xfrm>
            <a:off x="9628870" y="1350781"/>
            <a:ext cx="1934480" cy="257930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Audio 10">
            <a:hlinkClick r:id="" action="ppaction://media"/>
            <a:extLst>
              <a:ext uri="{FF2B5EF4-FFF2-40B4-BE49-F238E27FC236}">
                <a16:creationId xmlns:a16="http://schemas.microsoft.com/office/drawing/2014/main" id="{3A463534-99A6-2AD4-A3EF-4CE1DF2D2E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1477799"/>
      </p:ext>
    </p:extLst>
  </p:cSld>
  <p:clrMapOvr>
    <a:masterClrMapping/>
  </p:clrMapOvr>
  <mc:AlternateContent xmlns:mc="http://schemas.openxmlformats.org/markup-compatibility/2006">
    <mc:Choice xmlns:p14="http://schemas.microsoft.com/office/powerpoint/2010/main" Requires="p14">
      <p:transition spd="slow" p14:dur="2000" advTm="74513"/>
    </mc:Choice>
    <mc:Fallback>
      <p:transition spd="slow" advTm="7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F4682-2E35-BA33-8881-BBFBE9FD331B}"/>
              </a:ext>
            </a:extLst>
          </p:cNvPr>
          <p:cNvSpPr>
            <a:spLocks noGrp="1"/>
          </p:cNvSpPr>
          <p:nvPr>
            <p:ph type="title"/>
          </p:nvPr>
        </p:nvSpPr>
        <p:spPr>
          <a:xfrm>
            <a:off x="2095601" y="2151532"/>
            <a:ext cx="8000797" cy="1097278"/>
          </a:xfrm>
        </p:spPr>
        <p:txBody>
          <a:bodyPr/>
          <a:lstStyle/>
          <a:p>
            <a:r>
              <a:rPr lang="en-US">
                <a:latin typeface="Montserrat"/>
              </a:rPr>
              <a:t>Next Steps</a:t>
            </a:r>
          </a:p>
        </p:txBody>
      </p:sp>
      <p:pic>
        <p:nvPicPr>
          <p:cNvPr id="5" name="Audio 4">
            <a:hlinkClick r:id="" action="ppaction://media"/>
            <a:extLst>
              <a:ext uri="{FF2B5EF4-FFF2-40B4-BE49-F238E27FC236}">
                <a16:creationId xmlns:a16="http://schemas.microsoft.com/office/drawing/2014/main" id="{D6027891-3C5C-858C-04F1-38DD0A1B6EB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3717917"/>
      </p:ext>
    </p:extLst>
  </p:cSld>
  <p:clrMapOvr>
    <a:masterClrMapping/>
  </p:clrMapOvr>
  <mc:AlternateContent xmlns:mc="http://schemas.openxmlformats.org/markup-compatibility/2006">
    <mc:Choice xmlns:p14="http://schemas.microsoft.com/office/powerpoint/2010/main" Requires="p14">
      <p:transition spd="slow" p14:dur="2000" advTm="6797"/>
    </mc:Choice>
    <mc:Fallback>
      <p:transition spd="slow" advTm="6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69E718-7B15-CF42-A894-F94BC99ACB4F}"/>
              </a:ext>
            </a:extLst>
          </p:cNvPr>
          <p:cNvSpPr>
            <a:spLocks noGrp="1"/>
          </p:cNvSpPr>
          <p:nvPr>
            <p:ph type="title"/>
          </p:nvPr>
        </p:nvSpPr>
        <p:spPr>
          <a:xfrm>
            <a:off x="628649" y="610105"/>
            <a:ext cx="8977263" cy="851463"/>
          </a:xfrm>
        </p:spPr>
        <p:txBody>
          <a:bodyPr/>
          <a:lstStyle/>
          <a:p>
            <a:r>
              <a:rPr lang="en-US" sz="4000"/>
              <a:t>Next Steps </a:t>
            </a:r>
          </a:p>
        </p:txBody>
      </p:sp>
      <p:sp>
        <p:nvSpPr>
          <p:cNvPr id="8" name="Content Placeholder 7">
            <a:extLst>
              <a:ext uri="{FF2B5EF4-FFF2-40B4-BE49-F238E27FC236}">
                <a16:creationId xmlns:a16="http://schemas.microsoft.com/office/drawing/2014/main" id="{67E943A4-EBB6-9033-1137-E9A64DA17925}"/>
              </a:ext>
            </a:extLst>
          </p:cNvPr>
          <p:cNvSpPr>
            <a:spLocks noGrp="1"/>
          </p:cNvSpPr>
          <p:nvPr>
            <p:ph idx="1"/>
          </p:nvPr>
        </p:nvSpPr>
        <p:spPr>
          <a:xfrm>
            <a:off x="628648" y="1662330"/>
            <a:ext cx="10968619" cy="3935480"/>
          </a:xfrm>
        </p:spPr>
        <p:txBody>
          <a:bodyPr vert="horz" lIns="91440" tIns="45720" rIns="91440" bIns="45720" rtlCol="0" anchor="t">
            <a:noAutofit/>
          </a:bodyPr>
          <a:lstStyle/>
          <a:p>
            <a:r>
              <a:rPr lang="en-US" sz="2000" b="1">
                <a:latin typeface="Roboto"/>
                <a:ea typeface="Roboto"/>
                <a:cs typeface="Roboto"/>
              </a:rPr>
              <a:t>Review your options</a:t>
            </a:r>
          </a:p>
          <a:p>
            <a:pPr lvl="1"/>
            <a:r>
              <a:rPr lang="en-US" sz="2000">
                <a:latin typeface="Roboto"/>
                <a:ea typeface="Roboto"/>
                <a:cs typeface="Roboto"/>
              </a:rPr>
              <a:t>Reach out with any questions!</a:t>
            </a:r>
          </a:p>
          <a:p>
            <a:pPr lvl="1"/>
            <a:r>
              <a:rPr lang="en-US" sz="2000">
                <a:latin typeface="Roboto"/>
                <a:ea typeface="Roboto"/>
                <a:cs typeface="Roboto"/>
              </a:rPr>
              <a:t>Utilize </a:t>
            </a:r>
            <a:r>
              <a:rPr lang="en-US" sz="2000" err="1">
                <a:latin typeface="Roboto"/>
                <a:ea typeface="Roboto"/>
                <a:cs typeface="Roboto"/>
              </a:rPr>
              <a:t>PLANSelect</a:t>
            </a:r>
            <a:r>
              <a:rPr lang="en-US" sz="2000">
                <a:latin typeface="Roboto"/>
                <a:ea typeface="Roboto"/>
                <a:cs typeface="Roboto"/>
              </a:rPr>
              <a:t> to assist in selecting the best medical plan option</a:t>
            </a:r>
          </a:p>
          <a:p>
            <a:r>
              <a:rPr lang="en-US" sz="2000" b="1">
                <a:latin typeface="Roboto"/>
                <a:ea typeface="Roboto"/>
                <a:cs typeface="Roboto"/>
              </a:rPr>
              <a:t>Log into UKG to complete your enrollment</a:t>
            </a:r>
          </a:p>
          <a:p>
            <a:pPr lvl="1"/>
            <a:r>
              <a:rPr lang="en-US" sz="2000">
                <a:latin typeface="Roboto"/>
                <a:ea typeface="Roboto"/>
                <a:cs typeface="Roboto"/>
              </a:rPr>
              <a:t>The deadline to enroll is </a:t>
            </a:r>
            <a:r>
              <a:rPr lang="en-US" sz="2000" b="1" u="sng">
                <a:latin typeface="Roboto"/>
                <a:ea typeface="Roboto"/>
                <a:cs typeface="Roboto"/>
              </a:rPr>
              <a:t>November 2nd </a:t>
            </a:r>
          </a:p>
          <a:p>
            <a:r>
              <a:rPr lang="en-US" sz="2000" b="1">
                <a:latin typeface="Roboto"/>
                <a:ea typeface="Roboto"/>
                <a:cs typeface="Roboto"/>
              </a:rPr>
              <a:t>Watch your mail</a:t>
            </a:r>
          </a:p>
          <a:p>
            <a:pPr lvl="1"/>
            <a:r>
              <a:rPr lang="en-US" sz="2000">
                <a:latin typeface="Roboto"/>
                <a:ea typeface="Roboto"/>
                <a:cs typeface="Roboto"/>
              </a:rPr>
              <a:t>Once you complete your enrollment, keep an eye out for new insurance cards in December</a:t>
            </a:r>
          </a:p>
        </p:txBody>
      </p:sp>
      <p:pic>
        <p:nvPicPr>
          <p:cNvPr id="5" name="Audio 4">
            <a:hlinkClick r:id="" action="ppaction://media"/>
            <a:extLst>
              <a:ext uri="{FF2B5EF4-FFF2-40B4-BE49-F238E27FC236}">
                <a16:creationId xmlns:a16="http://schemas.microsoft.com/office/drawing/2014/main" id="{F9BBF3B0-5FB0-9803-1915-C58D58D8DF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2264823"/>
      </p:ext>
    </p:extLst>
  </p:cSld>
  <p:clrMapOvr>
    <a:masterClrMapping/>
  </p:clrMapOvr>
  <mc:AlternateContent xmlns:mc="http://schemas.openxmlformats.org/markup-compatibility/2006">
    <mc:Choice xmlns:p14="http://schemas.microsoft.com/office/powerpoint/2010/main" Requires="p14">
      <p:transition spd="slow" p14:dur="2000" advTm="55585"/>
    </mc:Choice>
    <mc:Fallback>
      <p:transition spd="slow" advTm="5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69E718-7B15-CF42-A894-F94BC99ACB4F}"/>
              </a:ext>
            </a:extLst>
          </p:cNvPr>
          <p:cNvSpPr>
            <a:spLocks noGrp="1"/>
          </p:cNvSpPr>
          <p:nvPr>
            <p:ph type="title"/>
          </p:nvPr>
        </p:nvSpPr>
        <p:spPr>
          <a:xfrm>
            <a:off x="628649" y="610105"/>
            <a:ext cx="8977263" cy="851463"/>
          </a:xfrm>
        </p:spPr>
        <p:txBody>
          <a:bodyPr/>
          <a:lstStyle/>
          <a:p>
            <a:r>
              <a:rPr lang="en-US" sz="4000"/>
              <a:t>Resources</a:t>
            </a:r>
          </a:p>
        </p:txBody>
      </p:sp>
      <p:sp>
        <p:nvSpPr>
          <p:cNvPr id="8" name="Content Placeholder 7">
            <a:extLst>
              <a:ext uri="{FF2B5EF4-FFF2-40B4-BE49-F238E27FC236}">
                <a16:creationId xmlns:a16="http://schemas.microsoft.com/office/drawing/2014/main" id="{67E943A4-EBB6-9033-1137-E9A64DA17925}"/>
              </a:ext>
            </a:extLst>
          </p:cNvPr>
          <p:cNvSpPr>
            <a:spLocks noGrp="1"/>
          </p:cNvSpPr>
          <p:nvPr>
            <p:ph idx="1"/>
          </p:nvPr>
        </p:nvSpPr>
        <p:spPr>
          <a:xfrm>
            <a:off x="672192" y="1813406"/>
            <a:ext cx="10859664" cy="3893261"/>
          </a:xfrm>
        </p:spPr>
        <p:txBody>
          <a:bodyPr vert="horz" lIns="91440" tIns="45720" rIns="91440" bIns="45720" rtlCol="0" anchor="t">
            <a:noAutofit/>
          </a:bodyPr>
          <a:lstStyle/>
          <a:p>
            <a:r>
              <a:rPr lang="en-US" sz="2000" b="1">
                <a:latin typeface="Roboto"/>
                <a:ea typeface="Roboto"/>
                <a:cs typeface="Roboto"/>
              </a:rPr>
              <a:t>Reach out with questions!</a:t>
            </a:r>
          </a:p>
          <a:p>
            <a:pPr lvl="1"/>
            <a:r>
              <a:rPr lang="en-US" sz="2000">
                <a:latin typeface="Roboto"/>
                <a:ea typeface="Roboto"/>
                <a:cs typeface="Roboto"/>
              </a:rPr>
              <a:t>HR Business Partner</a:t>
            </a:r>
          </a:p>
          <a:p>
            <a:pPr lvl="1"/>
            <a:r>
              <a:rPr lang="en-US" sz="2000">
                <a:latin typeface="Roboto"/>
                <a:ea typeface="Roboto"/>
                <a:cs typeface="Roboto"/>
              </a:rPr>
              <a:t>Benefits Team</a:t>
            </a:r>
          </a:p>
          <a:p>
            <a:pPr lvl="2"/>
            <a:r>
              <a:rPr lang="en-US" sz="2000">
                <a:latin typeface="Roboto"/>
                <a:ea typeface="Roboto"/>
                <a:cs typeface="Roboto"/>
              </a:rPr>
              <a:t>Benefits Hotline: 920-952-7555</a:t>
            </a:r>
          </a:p>
          <a:p>
            <a:pPr lvl="2"/>
            <a:r>
              <a:rPr lang="en-US" sz="2000">
                <a:latin typeface="Roboto"/>
                <a:ea typeface="Roboto"/>
                <a:cs typeface="Roboto"/>
              </a:rPr>
              <a:t>Benefits Email: </a:t>
            </a:r>
            <a:r>
              <a:rPr lang="en-US" sz="2000">
                <a:latin typeface="Roboto"/>
                <a:ea typeface="Roboto"/>
                <a:cs typeface="Roboto"/>
                <a:hlinkClick r:id="rId5">
                  <a:extLst>
                    <a:ext uri="{A12FA001-AC4F-418D-AE19-62706E023703}">
                      <ahyp:hlinkClr xmlns:ahyp="http://schemas.microsoft.com/office/drawing/2018/hyperlinkcolor" val="tx"/>
                    </a:ext>
                  </a:extLst>
                </a:hlinkClick>
              </a:rPr>
              <a:t>benefits@grande.com</a:t>
            </a:r>
            <a:r>
              <a:rPr lang="en-US" sz="2000">
                <a:latin typeface="Roboto"/>
                <a:ea typeface="Roboto"/>
                <a:cs typeface="Roboto"/>
              </a:rPr>
              <a:t> </a:t>
            </a:r>
          </a:p>
          <a:p>
            <a:r>
              <a:rPr lang="en-US" sz="2000" b="1">
                <a:latin typeface="Roboto"/>
                <a:ea typeface="Roboto"/>
                <a:cs typeface="Roboto"/>
              </a:rPr>
              <a:t>Grande Benefits Website</a:t>
            </a:r>
          </a:p>
          <a:p>
            <a:pPr lvl="1"/>
            <a:r>
              <a:rPr lang="en-US" sz="2000">
                <a:latin typeface="Roboto"/>
                <a:ea typeface="Roboto"/>
                <a:cs typeface="Roboto"/>
                <a:hlinkClick r:id="rId6">
                  <a:extLst>
                    <a:ext uri="{A12FA001-AC4F-418D-AE19-62706E023703}">
                      <ahyp:hlinkClr xmlns:ahyp="http://schemas.microsoft.com/office/drawing/2018/hyperlinkcolor" val="tx"/>
                    </a:ext>
                  </a:extLst>
                </a:hlinkClick>
              </a:rPr>
              <a:t>www.grandehealth.com</a:t>
            </a:r>
            <a:endParaRPr lang="en-US" sz="2000">
              <a:latin typeface="Roboto"/>
              <a:ea typeface="Roboto"/>
              <a:cs typeface="Roboto"/>
              <a:hlinkClick r:id="" action="ppaction://noaction">
                <a:extLst>
                  <a:ext uri="{A12FA001-AC4F-418D-AE19-62706E023703}">
                    <ahyp:hlinkClr xmlns:ahyp="http://schemas.microsoft.com/office/drawing/2018/hyperlinkcolor" val="tx"/>
                  </a:ext>
                </a:extLst>
              </a:hlinkClick>
            </a:endParaRPr>
          </a:p>
          <a:p>
            <a:r>
              <a:rPr lang="en-US" sz="2000" b="1">
                <a:latin typeface="Roboto"/>
                <a:ea typeface="Roboto"/>
                <a:cs typeface="Roboto"/>
              </a:rPr>
              <a:t>Provider Contact List </a:t>
            </a:r>
          </a:p>
          <a:p>
            <a:pPr lvl="1"/>
            <a:r>
              <a:rPr lang="en-US" sz="2000">
                <a:latin typeface="Roboto"/>
                <a:ea typeface="Roboto"/>
                <a:cs typeface="Roboto"/>
              </a:rPr>
              <a:t>All of our providers and their contact information in one spot for you</a:t>
            </a:r>
          </a:p>
        </p:txBody>
      </p:sp>
      <p:pic>
        <p:nvPicPr>
          <p:cNvPr id="14" name="Picture 13">
            <a:extLst>
              <a:ext uri="{FF2B5EF4-FFF2-40B4-BE49-F238E27FC236}">
                <a16:creationId xmlns:a16="http://schemas.microsoft.com/office/drawing/2014/main" id="{1A8E5CE7-C5A4-7090-F550-0978D9762DAA}"/>
              </a:ext>
            </a:extLst>
          </p:cNvPr>
          <p:cNvPicPr>
            <a:picLocks noChangeAspect="1"/>
          </p:cNvPicPr>
          <p:nvPr/>
        </p:nvPicPr>
        <p:blipFill>
          <a:blip r:embed="rId7"/>
          <a:stretch>
            <a:fillRect/>
          </a:stretch>
        </p:blipFill>
        <p:spPr>
          <a:xfrm>
            <a:off x="7191358" y="143249"/>
            <a:ext cx="4829108" cy="2988477"/>
          </a:xfrm>
          <a:prstGeom prst="rect">
            <a:avLst/>
          </a:prstGeom>
        </p:spPr>
      </p:pic>
      <p:pic>
        <p:nvPicPr>
          <p:cNvPr id="5" name="Audio 4">
            <a:hlinkClick r:id="" action="ppaction://media"/>
            <a:extLst>
              <a:ext uri="{FF2B5EF4-FFF2-40B4-BE49-F238E27FC236}">
                <a16:creationId xmlns:a16="http://schemas.microsoft.com/office/drawing/2014/main" id="{B2060E8D-7A43-08F2-657E-B87701EA61F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53412321"/>
      </p:ext>
    </p:extLst>
  </p:cSld>
  <p:clrMapOvr>
    <a:masterClrMapping/>
  </p:clrMapOvr>
  <mc:AlternateContent xmlns:mc="http://schemas.openxmlformats.org/markup-compatibility/2006">
    <mc:Choice xmlns:p14="http://schemas.microsoft.com/office/powerpoint/2010/main" Requires="p14">
      <p:transition spd="slow" p14:dur="2000" advTm="35546"/>
    </mc:Choice>
    <mc:Fallback>
      <p:transition spd="slow" advTm="35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5CF6B9C-48F4-D002-B0FC-63F57A563B3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6A97E1E-9F4D-9B95-F0B3-7553A876079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3">
            <a:extLst>
              <a:ext uri="{FF2B5EF4-FFF2-40B4-BE49-F238E27FC236}">
                <a16:creationId xmlns:a16="http://schemas.microsoft.com/office/drawing/2014/main" id="{0ACC47AD-338F-AB7D-55A4-869FFB1909CD}"/>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F436AB2C-C367-DB0D-098E-2A48593CAD9D}"/>
              </a:ext>
            </a:extLst>
          </p:cNvPr>
          <p:cNvSpPr txBox="1"/>
          <p:nvPr/>
        </p:nvSpPr>
        <p:spPr>
          <a:xfrm>
            <a:off x="632858" y="1714715"/>
            <a:ext cx="6732041" cy="437042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b="1">
                <a:solidFill>
                  <a:schemeClr val="tx1">
                    <a:lumMod val="65000"/>
                    <a:lumOff val="35000"/>
                  </a:schemeClr>
                </a:solidFill>
                <a:latin typeface="Roboto"/>
                <a:ea typeface="Roboto"/>
                <a:cs typeface="Roboto"/>
              </a:rPr>
              <a:t>How do I enroll? </a:t>
            </a:r>
          </a:p>
          <a:p>
            <a:pPr marL="742950" lvl="1"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Enrollment is completed in UKG, accessible at work or home </a:t>
            </a:r>
            <a:br>
              <a:rPr lang="en-US" sz="2000">
                <a:solidFill>
                  <a:schemeClr val="tx1">
                    <a:lumMod val="65000"/>
                    <a:lumOff val="35000"/>
                  </a:schemeClr>
                </a:solidFill>
                <a:latin typeface="Roboto"/>
                <a:ea typeface="Roboto"/>
                <a:cs typeface="Roboto"/>
              </a:rPr>
            </a:br>
            <a:endParaRPr lang="en-US" sz="2000">
              <a:solidFill>
                <a:schemeClr val="tx1">
                  <a:lumMod val="65000"/>
                  <a:lumOff val="35000"/>
                </a:schemeClr>
              </a:solidFill>
              <a:latin typeface="Roboto"/>
              <a:ea typeface="Roboto"/>
              <a:cs typeface="Roboto"/>
            </a:endParaRPr>
          </a:p>
          <a:p>
            <a:pPr marL="285750" indent="-285750">
              <a:buFont typeface="Arial" panose="020B0604020202020204" pitchFamily="34" charset="0"/>
              <a:buChar char="•"/>
            </a:pPr>
            <a:r>
              <a:rPr lang="en-US" sz="2000" b="1">
                <a:solidFill>
                  <a:schemeClr val="tx1">
                    <a:lumMod val="65000"/>
                    <a:lumOff val="35000"/>
                  </a:schemeClr>
                </a:solidFill>
                <a:latin typeface="Roboto"/>
                <a:ea typeface="Roboto"/>
                <a:cs typeface="Roboto"/>
              </a:rPr>
              <a:t>When is Open Enrollment?</a:t>
            </a:r>
          </a:p>
          <a:p>
            <a:pPr marL="742950" lvl="1" indent="-285750">
              <a:buFont typeface="Arial" panose="020B0604020202020204" pitchFamily="34" charset="0"/>
              <a:buChar char="•"/>
            </a:pPr>
            <a:r>
              <a:rPr lang="en-US" sz="2000">
                <a:solidFill>
                  <a:schemeClr val="tx1">
                    <a:lumMod val="65000"/>
                    <a:lumOff val="35000"/>
                  </a:schemeClr>
                </a:solidFill>
                <a:latin typeface="Roboto"/>
                <a:ea typeface="Roboto"/>
                <a:cs typeface="Roboto"/>
              </a:rPr>
              <a:t>October 20th – November 2nd </a:t>
            </a:r>
          </a:p>
          <a:p>
            <a:endParaRPr lang="en-US" sz="2000" b="1">
              <a:solidFill>
                <a:schemeClr val="tx1">
                  <a:lumMod val="65000"/>
                  <a:lumOff val="35000"/>
                </a:schemeClr>
              </a:solidFill>
              <a:latin typeface="Roboto"/>
              <a:ea typeface="Roboto"/>
              <a:cs typeface="Roboto"/>
            </a:endParaRPr>
          </a:p>
          <a:p>
            <a:pPr marL="742950" lvl="1" indent="-285750">
              <a:buFont typeface="Arial" panose="020B0604020202020204" pitchFamily="34" charset="0"/>
              <a:buChar char="•"/>
            </a:pPr>
            <a:endParaRPr lang="en-US" sz="2000">
              <a:solidFill>
                <a:schemeClr val="tx1">
                  <a:lumMod val="65000"/>
                  <a:lumOff val="35000"/>
                </a:schemeClr>
              </a:solidFill>
              <a:latin typeface="Roboto"/>
              <a:ea typeface="Roboto"/>
              <a:cs typeface="Roboto"/>
            </a:endParaRPr>
          </a:p>
          <a:p>
            <a:pPr marL="742950" lvl="1" indent="-285750">
              <a:buFont typeface="Arial" panose="020B0604020202020204" pitchFamily="34" charset="0"/>
              <a:buChar char="•"/>
            </a:pPr>
            <a:endParaRPr lang="en-US" sz="2000">
              <a:solidFill>
                <a:schemeClr val="tx1">
                  <a:lumMod val="65000"/>
                  <a:lumOff val="35000"/>
                </a:schemeClr>
              </a:solidFill>
              <a:latin typeface="Roboto"/>
              <a:ea typeface="Roboto"/>
              <a:cs typeface="Roboto"/>
            </a:endParaRPr>
          </a:p>
          <a:p>
            <a:pPr marL="742950" lvl="1" indent="-285750">
              <a:buFont typeface="Arial" panose="020B0604020202020204" pitchFamily="34" charset="0"/>
              <a:buChar char="•"/>
            </a:pPr>
            <a:endParaRPr lang="en-US" sz="2000">
              <a:solidFill>
                <a:schemeClr val="tx1">
                  <a:lumMod val="65000"/>
                  <a:lumOff val="35000"/>
                </a:schemeClr>
              </a:solidFill>
              <a:latin typeface="Roboto"/>
              <a:ea typeface="Roboto"/>
              <a:cs typeface="Roboto"/>
            </a:endParaRPr>
          </a:p>
          <a:p>
            <a:pPr marL="742950" lvl="1" indent="-285750">
              <a:buFont typeface="Arial" panose="020B0604020202020204" pitchFamily="34" charset="0"/>
              <a:buChar char="•"/>
            </a:pPr>
            <a:endParaRPr lang="en-US" sz="2000">
              <a:solidFill>
                <a:schemeClr val="tx1">
                  <a:lumMod val="65000"/>
                  <a:lumOff val="35000"/>
                </a:schemeClr>
              </a:solidFill>
              <a:latin typeface="Roboto"/>
              <a:ea typeface="Roboto"/>
              <a:cs typeface="Roboto"/>
            </a:endParaRPr>
          </a:p>
          <a:p>
            <a:r>
              <a:rPr lang="en-US" sz="2000" i="1">
                <a:solidFill>
                  <a:schemeClr val="tx1">
                    <a:lumMod val="65000"/>
                    <a:lumOff val="35000"/>
                  </a:schemeClr>
                </a:solidFill>
                <a:latin typeface="Roboto"/>
                <a:ea typeface="Roboto"/>
                <a:cs typeface="Roboto"/>
              </a:rPr>
              <a:t>*If enrolling any dependents, you will need their date of birth and Social Security Number.</a:t>
            </a:r>
          </a:p>
          <a:p>
            <a:pPr marL="285750" indent="-285750">
              <a:buFont typeface="Arial" panose="020B0604020202020204" pitchFamily="34" charset="0"/>
              <a:buChar char="•"/>
            </a:pPr>
            <a:endParaRPr lang="en-US"/>
          </a:p>
        </p:txBody>
      </p:sp>
      <p:sp>
        <p:nvSpPr>
          <p:cNvPr id="5" name="Title 4">
            <a:extLst>
              <a:ext uri="{FF2B5EF4-FFF2-40B4-BE49-F238E27FC236}">
                <a16:creationId xmlns:a16="http://schemas.microsoft.com/office/drawing/2014/main" id="{0362A2A3-673E-6035-552F-A4948951F7D7}"/>
              </a:ext>
            </a:extLst>
          </p:cNvPr>
          <p:cNvSpPr>
            <a:spLocks noGrp="1"/>
          </p:cNvSpPr>
          <p:nvPr>
            <p:ph type="title"/>
          </p:nvPr>
        </p:nvSpPr>
        <p:spPr/>
        <p:txBody>
          <a:bodyPr/>
          <a:lstStyle/>
          <a:p>
            <a:r>
              <a:rPr lang="en-US" sz="4000">
                <a:latin typeface="Montserrat"/>
              </a:rPr>
              <a:t>Online Enrollment – UKG</a:t>
            </a:r>
          </a:p>
        </p:txBody>
      </p:sp>
      <p:pic>
        <p:nvPicPr>
          <p:cNvPr id="2" name="Picture 1" descr="A screenshot of a computer&#10;&#10;Description automatically generated">
            <a:extLst>
              <a:ext uri="{FF2B5EF4-FFF2-40B4-BE49-F238E27FC236}">
                <a16:creationId xmlns:a16="http://schemas.microsoft.com/office/drawing/2014/main" id="{E7948DE7-EB5E-0DC1-098B-725B7A61E9F0}"/>
              </a:ext>
            </a:extLst>
          </p:cNvPr>
          <p:cNvPicPr>
            <a:picLocks noChangeAspect="1"/>
          </p:cNvPicPr>
          <p:nvPr/>
        </p:nvPicPr>
        <p:blipFill>
          <a:blip r:embed="rId5"/>
          <a:srcRect l="146" t="-88" r="58565" b="332"/>
          <a:stretch/>
        </p:blipFill>
        <p:spPr>
          <a:xfrm>
            <a:off x="9066062" y="158692"/>
            <a:ext cx="2627709" cy="5601306"/>
          </a:xfrm>
          <a:prstGeom prst="rect">
            <a:avLst/>
          </a:prstGeom>
        </p:spPr>
      </p:pic>
      <p:cxnSp>
        <p:nvCxnSpPr>
          <p:cNvPr id="4" name="Straight Arrow Connector 3">
            <a:extLst>
              <a:ext uri="{FF2B5EF4-FFF2-40B4-BE49-F238E27FC236}">
                <a16:creationId xmlns:a16="http://schemas.microsoft.com/office/drawing/2014/main" id="{1E4C8CCC-5278-E541-8A29-1DD564268D03}"/>
              </a:ext>
            </a:extLst>
          </p:cNvPr>
          <p:cNvCxnSpPr/>
          <p:nvPr/>
        </p:nvCxnSpPr>
        <p:spPr>
          <a:xfrm>
            <a:off x="8209402" y="4459076"/>
            <a:ext cx="922112" cy="463808"/>
          </a:xfrm>
          <a:prstGeom prst="straightConnector1">
            <a:avLst/>
          </a:prstGeom>
          <a:ln>
            <a:solidFill>
              <a:srgbClr val="ED3B43"/>
            </a:solidFill>
            <a:tailEnd type="triangle"/>
          </a:ln>
        </p:spPr>
        <p:style>
          <a:lnRef idx="3">
            <a:schemeClr val="dk1"/>
          </a:lnRef>
          <a:fillRef idx="0">
            <a:schemeClr val="dk1"/>
          </a:fillRef>
          <a:effectRef idx="2">
            <a:schemeClr val="dk1"/>
          </a:effectRef>
          <a:fontRef idx="minor">
            <a:schemeClr val="tx1"/>
          </a:fontRef>
        </p:style>
      </p:cxnSp>
      <p:pic>
        <p:nvPicPr>
          <p:cNvPr id="15" name="Audio 14">
            <a:hlinkClick r:id="" action="ppaction://media"/>
            <a:extLst>
              <a:ext uri="{FF2B5EF4-FFF2-40B4-BE49-F238E27FC236}">
                <a16:creationId xmlns:a16="http://schemas.microsoft.com/office/drawing/2014/main" id="{268C4C69-2362-AE76-8FF3-56D60ADBAD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4303956"/>
      </p:ext>
    </p:extLst>
  </p:cSld>
  <p:clrMapOvr>
    <a:masterClrMapping/>
  </p:clrMapOvr>
  <mc:AlternateContent xmlns:mc="http://schemas.openxmlformats.org/markup-compatibility/2006">
    <mc:Choice xmlns:p14="http://schemas.microsoft.com/office/powerpoint/2010/main" Requires="p14">
      <p:transition spd="slow" p14:dur="2000" advTm="44225"/>
    </mc:Choice>
    <mc:Fallback>
      <p:transition spd="slow" advTm="44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1993-317B-A0EB-E6F6-033A3E0C7668}"/>
              </a:ext>
            </a:extLst>
          </p:cNvPr>
          <p:cNvSpPr>
            <a:spLocks noGrp="1"/>
          </p:cNvSpPr>
          <p:nvPr>
            <p:ph type="ctrTitle"/>
          </p:nvPr>
        </p:nvSpPr>
        <p:spPr/>
        <p:txBody>
          <a:bodyPr>
            <a:normAutofit/>
          </a:bodyPr>
          <a:lstStyle/>
          <a:p>
            <a:r>
              <a:rPr lang="en-US" sz="4000">
                <a:latin typeface="Montserrat"/>
              </a:rPr>
              <a:t>Questions</a:t>
            </a:r>
          </a:p>
        </p:txBody>
      </p:sp>
      <p:sp>
        <p:nvSpPr>
          <p:cNvPr id="3" name="Subtitle 2">
            <a:extLst>
              <a:ext uri="{FF2B5EF4-FFF2-40B4-BE49-F238E27FC236}">
                <a16:creationId xmlns:a16="http://schemas.microsoft.com/office/drawing/2014/main" id="{4C4C7C57-117B-5EC9-CE28-0DC01ED24D3D}"/>
              </a:ext>
            </a:extLst>
          </p:cNvPr>
          <p:cNvSpPr>
            <a:spLocks noGrp="1"/>
          </p:cNvSpPr>
          <p:nvPr>
            <p:ph type="subTitle" idx="1"/>
          </p:nvPr>
        </p:nvSpPr>
        <p:spPr/>
        <p:txBody>
          <a:bodyPr/>
          <a:lstStyle/>
          <a:p>
            <a:r>
              <a:rPr lang="en-US">
                <a:latin typeface="+mn-lt"/>
              </a:rPr>
              <a:t>Thank you!</a:t>
            </a:r>
          </a:p>
        </p:txBody>
      </p:sp>
      <p:pic>
        <p:nvPicPr>
          <p:cNvPr id="6" name="Audio 5">
            <a:hlinkClick r:id="" action="ppaction://media"/>
            <a:extLst>
              <a:ext uri="{FF2B5EF4-FFF2-40B4-BE49-F238E27FC236}">
                <a16:creationId xmlns:a16="http://schemas.microsoft.com/office/drawing/2014/main" id="{693B8BD2-05E9-0E07-B545-801378B77CA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76783356"/>
      </p:ext>
    </p:extLst>
  </p:cSld>
  <p:clrMapOvr>
    <a:masterClrMapping/>
  </p:clrMapOvr>
  <mc:AlternateContent xmlns:mc="http://schemas.openxmlformats.org/markup-compatibility/2006">
    <mc:Choice xmlns:p14="http://schemas.microsoft.com/office/powerpoint/2010/main" Requires="p14">
      <p:transition spd="slow" p14:dur="2000" advTm="12719"/>
    </mc:Choice>
    <mc:Fallback>
      <p:transition spd="slow" advTm="1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4CE55DE-B565-95E7-399A-ACA6CFE7AED3}"/>
              </a:ext>
            </a:extLst>
          </p:cNvPr>
          <p:cNvSpPr>
            <a:spLocks noGrp="1"/>
          </p:cNvSpPr>
          <p:nvPr>
            <p:ph idx="1"/>
          </p:nvPr>
        </p:nvSpPr>
        <p:spPr/>
        <p:txBody>
          <a:bodyPr vert="horz" lIns="91440" tIns="45720" rIns="91440" bIns="45720" rtlCol="0" anchor="t">
            <a:normAutofit/>
          </a:bodyPr>
          <a:lstStyle/>
          <a:p>
            <a:pPr marL="0" indent="0">
              <a:buNone/>
            </a:pPr>
            <a:r>
              <a:rPr lang="en-US" sz="2000">
                <a:latin typeface="roboto"/>
                <a:ea typeface="roboto"/>
              </a:rPr>
              <a:t>This year, we are excited to introduce two medical plan options: a </a:t>
            </a:r>
            <a:r>
              <a:rPr lang="en-US" sz="2000" b="1">
                <a:latin typeface="roboto"/>
                <a:ea typeface="roboto"/>
              </a:rPr>
              <a:t>Preferred Provider Organization (PPO)</a:t>
            </a:r>
            <a:r>
              <a:rPr lang="en-US" sz="2000">
                <a:latin typeface="roboto"/>
                <a:ea typeface="roboto"/>
              </a:rPr>
              <a:t> and a</a:t>
            </a:r>
            <a:r>
              <a:rPr lang="en-US" sz="2000" b="1">
                <a:latin typeface="roboto"/>
                <a:ea typeface="roboto"/>
              </a:rPr>
              <a:t> High Deductible Health Plan (HDHP)!</a:t>
            </a:r>
            <a:endParaRPr lang="en-US" sz="2000">
              <a:latin typeface="roboto"/>
              <a:ea typeface="roboto"/>
              <a:cs typeface="roboto"/>
            </a:endParaRPr>
          </a:p>
          <a:p>
            <a:pPr lvl="1"/>
            <a:r>
              <a:rPr lang="en-US" sz="2000">
                <a:latin typeface="roboto"/>
                <a:ea typeface="roboto"/>
              </a:rPr>
              <a:t>Plans are powered by UMR, which provide access to a wide network of healthcare providers</a:t>
            </a:r>
            <a:endParaRPr lang="en-US" sz="2000">
              <a:latin typeface="roboto"/>
              <a:ea typeface="roboto"/>
              <a:cs typeface="roboto"/>
            </a:endParaRPr>
          </a:p>
          <a:p>
            <a:pPr lvl="1"/>
            <a:r>
              <a:rPr lang="en-US" sz="2000">
                <a:latin typeface="roboto"/>
                <a:ea typeface="roboto"/>
              </a:rPr>
              <a:t>Preventative care is covered at 100%</a:t>
            </a:r>
            <a:endParaRPr lang="en-US" sz="2000">
              <a:latin typeface="roboto"/>
              <a:ea typeface="roboto"/>
              <a:cs typeface="roboto"/>
            </a:endParaRPr>
          </a:p>
          <a:p>
            <a:pPr lvl="2"/>
            <a:r>
              <a:rPr lang="en-US" sz="2000">
                <a:latin typeface="roboto"/>
                <a:ea typeface="roboto"/>
              </a:rPr>
              <a:t>Covered at 100%: annual wellness exams, immunizations, colonoscopy, mammogram, etc.</a:t>
            </a:r>
            <a:endParaRPr lang="en-US" sz="2000">
              <a:latin typeface="roboto"/>
              <a:ea typeface="roboto"/>
              <a:cs typeface="roboto"/>
            </a:endParaRPr>
          </a:p>
          <a:p>
            <a:pPr lvl="1"/>
            <a:r>
              <a:rPr lang="en-US" sz="2000">
                <a:latin typeface="roboto"/>
                <a:ea typeface="roboto"/>
              </a:rPr>
              <a:t>Prescription coverage is included in both plans</a:t>
            </a:r>
            <a:endParaRPr lang="en-US" sz="2000">
              <a:latin typeface="roboto"/>
              <a:ea typeface="roboto"/>
              <a:cs typeface="roboto"/>
            </a:endParaRPr>
          </a:p>
          <a:p>
            <a:pPr lvl="1"/>
            <a:r>
              <a:rPr lang="en-US" sz="2000">
                <a:latin typeface="roboto"/>
                <a:ea typeface="roboto"/>
              </a:rPr>
              <a:t>New medical ID cards will be mailed to your home in late December</a:t>
            </a:r>
            <a:endParaRPr lang="en-US" sz="2000">
              <a:latin typeface="roboto"/>
              <a:ea typeface="roboto"/>
              <a:cs typeface="roboto"/>
            </a:endParaRPr>
          </a:p>
        </p:txBody>
      </p:sp>
      <p:sp>
        <p:nvSpPr>
          <p:cNvPr id="3" name="Title 2">
            <a:extLst>
              <a:ext uri="{FF2B5EF4-FFF2-40B4-BE49-F238E27FC236}">
                <a16:creationId xmlns:a16="http://schemas.microsoft.com/office/drawing/2014/main" id="{BAF660C2-3DBB-82F3-3DB4-97AF93A911D9}"/>
              </a:ext>
            </a:extLst>
          </p:cNvPr>
          <p:cNvSpPr>
            <a:spLocks noGrp="1"/>
          </p:cNvSpPr>
          <p:nvPr>
            <p:ph type="title"/>
          </p:nvPr>
        </p:nvSpPr>
        <p:spPr/>
        <p:txBody>
          <a:bodyPr/>
          <a:lstStyle/>
          <a:p>
            <a:r>
              <a:rPr lang="en-US" sz="4000">
                <a:latin typeface="Montserrat"/>
              </a:rPr>
              <a:t>Medical</a:t>
            </a:r>
            <a:endParaRPr lang="en-US"/>
          </a:p>
        </p:txBody>
      </p:sp>
      <p:pic>
        <p:nvPicPr>
          <p:cNvPr id="4" name="Picture 3" descr="A black and green logo&#10;&#10;Description automatically generated">
            <a:extLst>
              <a:ext uri="{FF2B5EF4-FFF2-40B4-BE49-F238E27FC236}">
                <a16:creationId xmlns:a16="http://schemas.microsoft.com/office/drawing/2014/main" id="{3EC18EA5-195C-81B8-4927-3E8345704EF7}"/>
              </a:ext>
            </a:extLst>
          </p:cNvPr>
          <p:cNvPicPr>
            <a:picLocks noChangeAspect="1"/>
          </p:cNvPicPr>
          <p:nvPr/>
        </p:nvPicPr>
        <p:blipFill>
          <a:blip r:embed="rId5"/>
          <a:stretch>
            <a:fillRect/>
          </a:stretch>
        </p:blipFill>
        <p:spPr>
          <a:xfrm>
            <a:off x="9705694" y="200572"/>
            <a:ext cx="2116775" cy="1418881"/>
          </a:xfrm>
          <a:prstGeom prst="rect">
            <a:avLst/>
          </a:prstGeom>
        </p:spPr>
      </p:pic>
      <p:pic>
        <p:nvPicPr>
          <p:cNvPr id="22" name="Audio 21">
            <a:hlinkClick r:id="" action="ppaction://media"/>
            <a:extLst>
              <a:ext uri="{FF2B5EF4-FFF2-40B4-BE49-F238E27FC236}">
                <a16:creationId xmlns:a16="http://schemas.microsoft.com/office/drawing/2014/main" id="{0BA3E122-F2BA-392B-773D-A6B00870A1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1311275"/>
      </p:ext>
    </p:extLst>
  </p:cSld>
  <p:clrMapOvr>
    <a:masterClrMapping/>
  </p:clrMapOvr>
  <mc:AlternateContent xmlns:mc="http://schemas.openxmlformats.org/markup-compatibility/2006">
    <mc:Choice xmlns:p14="http://schemas.microsoft.com/office/powerpoint/2010/main" Requires="p14">
      <p:transition spd="slow" p14:dur="2000" advTm="39653"/>
    </mc:Choice>
    <mc:Fallback>
      <p:transition spd="slow" advTm="3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0F4AF2-022F-3C23-DEA9-9CFC6F512604}"/>
              </a:ext>
            </a:extLst>
          </p:cNvPr>
          <p:cNvSpPr>
            <a:spLocks noGrp="1"/>
          </p:cNvSpPr>
          <p:nvPr>
            <p:ph idx="1"/>
          </p:nvPr>
        </p:nvSpPr>
        <p:spPr>
          <a:xfrm>
            <a:off x="628650" y="1807285"/>
            <a:ext cx="5224136" cy="3815593"/>
          </a:xfrm>
        </p:spPr>
        <p:txBody>
          <a:bodyPr vert="horz" lIns="91440" tIns="45720" rIns="91440" bIns="45720" rtlCol="0" anchor="t">
            <a:normAutofit/>
          </a:bodyPr>
          <a:lstStyle/>
          <a:p>
            <a:pPr marL="0" indent="0">
              <a:buNone/>
            </a:pPr>
            <a:r>
              <a:rPr lang="en-US" sz="2000" b="1" u="sng">
                <a:latin typeface="Roboto"/>
                <a:ea typeface="Roboto"/>
                <a:cs typeface="Roboto"/>
              </a:rPr>
              <a:t>PPO</a:t>
            </a:r>
            <a:endParaRPr lang="en-US" sz="2000" b="1" u="sng">
              <a:cs typeface="Roboto"/>
            </a:endParaRPr>
          </a:p>
          <a:p>
            <a:r>
              <a:rPr lang="en-US" sz="2000">
                <a:latin typeface="Roboto"/>
                <a:ea typeface="Roboto"/>
                <a:cs typeface="Roboto"/>
              </a:rPr>
              <a:t>Lower deductibles</a:t>
            </a:r>
          </a:p>
          <a:p>
            <a:r>
              <a:rPr lang="en-US" sz="2000">
                <a:latin typeface="Roboto"/>
                <a:ea typeface="Roboto"/>
                <a:cs typeface="Roboto"/>
              </a:rPr>
              <a:t>Lower out-of-pocket maximums</a:t>
            </a:r>
          </a:p>
          <a:p>
            <a:r>
              <a:rPr lang="en-US" sz="2000">
                <a:latin typeface="Roboto"/>
                <a:ea typeface="Roboto"/>
                <a:cs typeface="Roboto"/>
              </a:rPr>
              <a:t>Higher monthly premiums</a:t>
            </a:r>
            <a:endParaRPr lang="en-US" sz="2000">
              <a:cs typeface="Roboto" pitchFamily="2" charset="0"/>
            </a:endParaRPr>
          </a:p>
          <a:p>
            <a:r>
              <a:rPr lang="en-US" sz="2000">
                <a:latin typeface="Roboto"/>
                <a:ea typeface="Roboto"/>
                <a:cs typeface="Roboto"/>
              </a:rPr>
              <a:t>Copay applies for medical services and prescription costs</a:t>
            </a:r>
          </a:p>
          <a:p>
            <a:r>
              <a:rPr lang="en-US" sz="2000">
                <a:latin typeface="Roboto"/>
                <a:ea typeface="Roboto"/>
                <a:cs typeface="Roboto"/>
              </a:rPr>
              <a:t>Grande contributes to Health Reimbursement Account (HRA)</a:t>
            </a:r>
          </a:p>
          <a:p>
            <a:endParaRPr lang="en-US" sz="2000">
              <a:cs typeface="Roboto" pitchFamily="2" charset="0"/>
            </a:endParaRPr>
          </a:p>
        </p:txBody>
      </p:sp>
      <p:sp>
        <p:nvSpPr>
          <p:cNvPr id="3" name="Title 2">
            <a:extLst>
              <a:ext uri="{FF2B5EF4-FFF2-40B4-BE49-F238E27FC236}">
                <a16:creationId xmlns:a16="http://schemas.microsoft.com/office/drawing/2014/main" id="{DF860613-36CA-2C77-4B2D-F1AB1E0D5151}"/>
              </a:ext>
            </a:extLst>
          </p:cNvPr>
          <p:cNvSpPr>
            <a:spLocks noGrp="1"/>
          </p:cNvSpPr>
          <p:nvPr>
            <p:ph type="title"/>
          </p:nvPr>
        </p:nvSpPr>
        <p:spPr/>
        <p:txBody>
          <a:bodyPr/>
          <a:lstStyle/>
          <a:p>
            <a:r>
              <a:rPr lang="en-US">
                <a:latin typeface="Montserrat"/>
              </a:rPr>
              <a:t>PPO vs. HDHP</a:t>
            </a:r>
            <a:endParaRPr lang="en-US"/>
          </a:p>
        </p:txBody>
      </p:sp>
      <p:sp>
        <p:nvSpPr>
          <p:cNvPr id="5" name="Content Placeholder 1">
            <a:extLst>
              <a:ext uri="{FF2B5EF4-FFF2-40B4-BE49-F238E27FC236}">
                <a16:creationId xmlns:a16="http://schemas.microsoft.com/office/drawing/2014/main" id="{EF26EC26-4241-CB16-0C1D-4BC7A7BCD732}"/>
              </a:ext>
            </a:extLst>
          </p:cNvPr>
          <p:cNvSpPr txBox="1">
            <a:spLocks/>
          </p:cNvSpPr>
          <p:nvPr/>
        </p:nvSpPr>
        <p:spPr>
          <a:xfrm>
            <a:off x="6733485" y="1805076"/>
            <a:ext cx="5224136" cy="381559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lumMod val="65000"/>
                    <a:lumOff val="35000"/>
                  </a:schemeClr>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a:latin typeface="Roboto"/>
                <a:ea typeface="Roboto"/>
                <a:cs typeface="Roboto"/>
              </a:rPr>
              <a:t>HDHP</a:t>
            </a:r>
            <a:endParaRPr lang="en-US" sz="2000" b="1" u="sng">
              <a:cs typeface="Roboto"/>
            </a:endParaRPr>
          </a:p>
          <a:p>
            <a:r>
              <a:rPr lang="en-US" sz="2000">
                <a:latin typeface="Roboto"/>
                <a:ea typeface="Roboto"/>
                <a:cs typeface="Roboto"/>
              </a:rPr>
              <a:t>Higher deductibles</a:t>
            </a:r>
          </a:p>
          <a:p>
            <a:r>
              <a:rPr lang="en-US" sz="2000">
                <a:latin typeface="Roboto"/>
                <a:ea typeface="Roboto"/>
                <a:cs typeface="Roboto"/>
              </a:rPr>
              <a:t>Higher out-of-pocket maximums</a:t>
            </a:r>
          </a:p>
          <a:p>
            <a:r>
              <a:rPr lang="en-US" sz="2000">
                <a:latin typeface="Roboto"/>
                <a:ea typeface="Roboto"/>
                <a:cs typeface="Roboto"/>
              </a:rPr>
              <a:t>Lower monthly premiums</a:t>
            </a:r>
            <a:endParaRPr lang="en-US" sz="2000">
              <a:cs typeface="Roboto" pitchFamily="2" charset="0"/>
            </a:endParaRPr>
          </a:p>
          <a:p>
            <a:r>
              <a:rPr lang="en-US" sz="2000">
                <a:latin typeface="Roboto"/>
                <a:ea typeface="Roboto"/>
                <a:cs typeface="Roboto"/>
              </a:rPr>
              <a:t>You pay entire cost of services, except for preventative care, until the deductible is met</a:t>
            </a:r>
          </a:p>
          <a:p>
            <a:pPr lvl="1">
              <a:buFont typeface="Courier New" panose="020B0604020202020204" pitchFamily="34" charset="0"/>
              <a:buChar char="o"/>
            </a:pPr>
            <a:r>
              <a:rPr lang="en-US" sz="2000">
                <a:latin typeface="Roboto"/>
                <a:ea typeface="Roboto"/>
                <a:cs typeface="Roboto"/>
              </a:rPr>
              <a:t>Then you pay coinsurance to share the cost until you meet the out-of-pocket maximum</a:t>
            </a:r>
          </a:p>
          <a:p>
            <a:r>
              <a:rPr lang="en-US" sz="2000">
                <a:latin typeface="Roboto"/>
                <a:ea typeface="Roboto"/>
                <a:cs typeface="Roboto"/>
              </a:rPr>
              <a:t>Grande contributes to Health Savings Account (HSA)</a:t>
            </a:r>
            <a:endParaRPr lang="en-US" sz="2000">
              <a:cs typeface="Roboto" pitchFamily="2" charset="0"/>
            </a:endParaRPr>
          </a:p>
          <a:p>
            <a:pPr marL="0" indent="0">
              <a:buNone/>
            </a:pPr>
            <a:endParaRPr lang="en-US">
              <a:cs typeface="Roboto" pitchFamily="2" charset="0"/>
            </a:endParaRPr>
          </a:p>
        </p:txBody>
      </p:sp>
      <p:pic>
        <p:nvPicPr>
          <p:cNvPr id="12" name="Picture 11" descr="A notepad and picture frame on a white surface&#10;&#10;Description automatically generated">
            <a:extLst>
              <a:ext uri="{FF2B5EF4-FFF2-40B4-BE49-F238E27FC236}">
                <a16:creationId xmlns:a16="http://schemas.microsoft.com/office/drawing/2014/main" id="{303299F2-EE78-8078-A0B6-D402B148039D}"/>
              </a:ext>
            </a:extLst>
          </p:cNvPr>
          <p:cNvPicPr>
            <a:picLocks noChangeAspect="1"/>
          </p:cNvPicPr>
          <p:nvPr/>
        </p:nvPicPr>
        <p:blipFill>
          <a:blip r:embed="rId5"/>
          <a:stretch>
            <a:fillRect/>
          </a:stretch>
        </p:blipFill>
        <p:spPr>
          <a:xfrm rot="660000">
            <a:off x="9106654" y="526546"/>
            <a:ext cx="2641876" cy="1463122"/>
          </a:xfrm>
          <a:prstGeom prst="rect">
            <a:avLst/>
          </a:prstGeom>
        </p:spPr>
      </p:pic>
      <p:pic>
        <p:nvPicPr>
          <p:cNvPr id="10" name="Audio 9">
            <a:hlinkClick r:id="" action="ppaction://media"/>
            <a:extLst>
              <a:ext uri="{FF2B5EF4-FFF2-40B4-BE49-F238E27FC236}">
                <a16:creationId xmlns:a16="http://schemas.microsoft.com/office/drawing/2014/main" id="{AF88496A-3BD5-233A-5FD8-FD223D7DC8C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0377859"/>
      </p:ext>
    </p:extLst>
  </p:cSld>
  <p:clrMapOvr>
    <a:masterClrMapping/>
  </p:clrMapOvr>
  <mc:AlternateContent xmlns:mc="http://schemas.openxmlformats.org/markup-compatibility/2006">
    <mc:Choice xmlns:p14="http://schemas.microsoft.com/office/powerpoint/2010/main" Requires="p14">
      <p:transition spd="slow" p14:dur="2000" advTm="60971"/>
    </mc:Choice>
    <mc:Fallback>
      <p:transition spd="slow" advTm="6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F878E-D0EA-43F2-0388-C48E0421BE46}"/>
              </a:ext>
            </a:extLst>
          </p:cNvPr>
          <p:cNvSpPr>
            <a:spLocks noGrp="1"/>
          </p:cNvSpPr>
          <p:nvPr>
            <p:ph type="title"/>
          </p:nvPr>
        </p:nvSpPr>
        <p:spPr>
          <a:xfrm>
            <a:off x="628650" y="610105"/>
            <a:ext cx="11039778" cy="851463"/>
          </a:xfrm>
        </p:spPr>
        <p:txBody>
          <a:bodyPr/>
          <a:lstStyle/>
          <a:p>
            <a:r>
              <a:rPr lang="en-US" sz="4000">
                <a:latin typeface="Montserrat"/>
              </a:rPr>
              <a:t>Plan 1: PPO with HRA</a:t>
            </a:r>
            <a:r>
              <a:rPr lang="en-US" sz="4000">
                <a:solidFill>
                  <a:srgbClr val="ED3B43"/>
                </a:solidFill>
                <a:latin typeface="Montserrat"/>
              </a:rPr>
              <a:t> </a:t>
            </a:r>
            <a:endParaRPr lang="en-US" sz="4000">
              <a:solidFill>
                <a:srgbClr val="ED3B43"/>
              </a:solidFill>
            </a:endParaRPr>
          </a:p>
        </p:txBody>
      </p:sp>
      <p:sp>
        <p:nvSpPr>
          <p:cNvPr id="6" name="Rectangle: Rounded Corners 5">
            <a:extLst>
              <a:ext uri="{FF2B5EF4-FFF2-40B4-BE49-F238E27FC236}">
                <a16:creationId xmlns:a16="http://schemas.microsoft.com/office/drawing/2014/main" id="{86A49246-824D-F0BE-71AB-AB72DB3A7940}"/>
              </a:ext>
            </a:extLst>
          </p:cNvPr>
          <p:cNvSpPr/>
          <p:nvPr/>
        </p:nvSpPr>
        <p:spPr>
          <a:xfrm>
            <a:off x="991644" y="2603032"/>
            <a:ext cx="2651340" cy="132566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BAB5B0-6485-DB95-3BC6-9A67077D9B05}"/>
              </a:ext>
            </a:extLst>
          </p:cNvPr>
          <p:cNvSpPr txBox="1"/>
          <p:nvPr/>
        </p:nvSpPr>
        <p:spPr>
          <a:xfrm>
            <a:off x="990297" y="2880154"/>
            <a:ext cx="265033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65000"/>
                    <a:lumOff val="35000"/>
                  </a:schemeClr>
                </a:solidFill>
                <a:latin typeface="roboto"/>
                <a:ea typeface="roboto"/>
                <a:cs typeface="Calibri"/>
              </a:rPr>
              <a:t>Preferred Provider Organization (PPO)</a:t>
            </a:r>
            <a:endParaRPr lang="en-US" sz="2200">
              <a:solidFill>
                <a:schemeClr val="tx1">
                  <a:lumMod val="65000"/>
                  <a:lumOff val="35000"/>
                </a:schemeClr>
              </a:solidFill>
            </a:endParaRPr>
          </a:p>
        </p:txBody>
      </p:sp>
      <p:sp>
        <p:nvSpPr>
          <p:cNvPr id="8" name="Rectangle: Rounded Corners 7">
            <a:extLst>
              <a:ext uri="{FF2B5EF4-FFF2-40B4-BE49-F238E27FC236}">
                <a16:creationId xmlns:a16="http://schemas.microsoft.com/office/drawing/2014/main" id="{190B501B-EBC0-70CF-086D-82105A620FAF}"/>
              </a:ext>
            </a:extLst>
          </p:cNvPr>
          <p:cNvSpPr/>
          <p:nvPr/>
        </p:nvSpPr>
        <p:spPr>
          <a:xfrm>
            <a:off x="991643" y="4556981"/>
            <a:ext cx="2651340" cy="1106465"/>
          </a:xfrm>
          <a:prstGeom prst="roundRect">
            <a:avLst/>
          </a:prstGeom>
          <a:solidFill>
            <a:srgbClr val="317C4E"/>
          </a:solidFill>
          <a:ln>
            <a:solidFill>
              <a:srgbClr val="317C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F7CD0E-1EEB-99B8-56AD-AF022B2AAC7A}"/>
              </a:ext>
            </a:extLst>
          </p:cNvPr>
          <p:cNvSpPr txBox="1"/>
          <p:nvPr/>
        </p:nvSpPr>
        <p:spPr>
          <a:xfrm>
            <a:off x="992148" y="4562919"/>
            <a:ext cx="265033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FFFFFF"/>
                </a:solidFill>
                <a:latin typeface="roboto"/>
                <a:ea typeface="roboto"/>
                <a:cs typeface="Calibri"/>
              </a:rPr>
              <a:t>Health Reimbursement Arrangement </a:t>
            </a:r>
            <a:r>
              <a:rPr lang="en-US" sz="2000" b="1">
                <a:solidFill>
                  <a:srgbClr val="FFFFFF"/>
                </a:solidFill>
                <a:latin typeface="roboto"/>
                <a:ea typeface="roboto"/>
                <a:cs typeface="Calibri"/>
              </a:rPr>
              <a:t>(HRA)</a:t>
            </a:r>
            <a:endParaRPr lang="en-US"/>
          </a:p>
        </p:txBody>
      </p:sp>
      <p:pic>
        <p:nvPicPr>
          <p:cNvPr id="10" name="Picture 9">
            <a:extLst>
              <a:ext uri="{FF2B5EF4-FFF2-40B4-BE49-F238E27FC236}">
                <a16:creationId xmlns:a16="http://schemas.microsoft.com/office/drawing/2014/main" id="{ADAF0AFB-C8EF-8D8F-6008-4F4B940A54FB}"/>
              </a:ext>
            </a:extLst>
          </p:cNvPr>
          <p:cNvPicPr>
            <a:picLocks noChangeAspect="1"/>
          </p:cNvPicPr>
          <p:nvPr/>
        </p:nvPicPr>
        <p:blipFill>
          <a:blip r:embed="rId5"/>
          <a:stretch>
            <a:fillRect/>
          </a:stretch>
        </p:blipFill>
        <p:spPr>
          <a:xfrm>
            <a:off x="4241496" y="2967386"/>
            <a:ext cx="1162050" cy="771525"/>
          </a:xfrm>
          <a:prstGeom prst="rect">
            <a:avLst/>
          </a:prstGeom>
        </p:spPr>
      </p:pic>
      <p:pic>
        <p:nvPicPr>
          <p:cNvPr id="11" name="Picture 10">
            <a:extLst>
              <a:ext uri="{FF2B5EF4-FFF2-40B4-BE49-F238E27FC236}">
                <a16:creationId xmlns:a16="http://schemas.microsoft.com/office/drawing/2014/main" id="{C45F3338-CEDC-747E-DFB0-A1EE0BE08184}"/>
              </a:ext>
            </a:extLst>
          </p:cNvPr>
          <p:cNvPicPr>
            <a:picLocks noChangeAspect="1"/>
          </p:cNvPicPr>
          <p:nvPr/>
        </p:nvPicPr>
        <p:blipFill>
          <a:blip r:embed="rId5"/>
          <a:stretch>
            <a:fillRect/>
          </a:stretch>
        </p:blipFill>
        <p:spPr>
          <a:xfrm>
            <a:off x="4241495" y="4666573"/>
            <a:ext cx="1162050" cy="771525"/>
          </a:xfrm>
          <a:prstGeom prst="rect">
            <a:avLst/>
          </a:prstGeom>
        </p:spPr>
      </p:pic>
      <p:sp>
        <p:nvSpPr>
          <p:cNvPr id="14" name="TextBox 13">
            <a:extLst>
              <a:ext uri="{FF2B5EF4-FFF2-40B4-BE49-F238E27FC236}">
                <a16:creationId xmlns:a16="http://schemas.microsoft.com/office/drawing/2014/main" id="{2137C6EF-EDA2-7920-A342-7280B25307A0}"/>
              </a:ext>
            </a:extLst>
          </p:cNvPr>
          <p:cNvSpPr txBox="1"/>
          <p:nvPr/>
        </p:nvSpPr>
        <p:spPr>
          <a:xfrm>
            <a:off x="5875541" y="2691222"/>
            <a:ext cx="521917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65000"/>
                    <a:lumOff val="35000"/>
                  </a:schemeClr>
                </a:solidFill>
                <a:latin typeface="Roboto"/>
                <a:ea typeface="Roboto"/>
                <a:cs typeface="Calibri"/>
              </a:rPr>
              <a:t>Intended to cover illness or injury</a:t>
            </a:r>
          </a:p>
          <a:p>
            <a:pPr marL="285750" indent="-285750">
              <a:buFont typeface="Arial"/>
              <a:buChar char="•"/>
            </a:pPr>
            <a:r>
              <a:rPr lang="en-US" sz="2000">
                <a:solidFill>
                  <a:schemeClr val="tx1">
                    <a:lumMod val="65000"/>
                    <a:lumOff val="35000"/>
                  </a:schemeClr>
                </a:solidFill>
                <a:latin typeface="Roboto"/>
                <a:ea typeface="Roboto"/>
                <a:cs typeface="Calibri"/>
              </a:rPr>
              <a:t>Office visits</a:t>
            </a:r>
          </a:p>
          <a:p>
            <a:pPr marL="285750" indent="-285750">
              <a:buFont typeface="Arial"/>
              <a:buChar char="•"/>
            </a:pPr>
            <a:r>
              <a:rPr lang="en-US" sz="2000">
                <a:solidFill>
                  <a:schemeClr val="tx1">
                    <a:lumMod val="65000"/>
                    <a:lumOff val="35000"/>
                  </a:schemeClr>
                </a:solidFill>
                <a:latin typeface="Roboto"/>
                <a:ea typeface="Roboto"/>
                <a:cs typeface="Calibri"/>
              </a:rPr>
              <a:t>Hospital expenses</a:t>
            </a:r>
          </a:p>
          <a:p>
            <a:pPr marL="285750" indent="-285750">
              <a:buFont typeface="Arial"/>
              <a:buChar char="•"/>
            </a:pPr>
            <a:r>
              <a:rPr lang="en-US" sz="2000">
                <a:solidFill>
                  <a:schemeClr val="tx1">
                    <a:lumMod val="65000"/>
                    <a:lumOff val="35000"/>
                  </a:schemeClr>
                </a:solidFill>
                <a:latin typeface="Roboto"/>
                <a:ea typeface="Roboto"/>
                <a:cs typeface="Calibri"/>
              </a:rPr>
              <a:t>Prescription costs</a:t>
            </a:r>
          </a:p>
        </p:txBody>
      </p:sp>
      <p:sp>
        <p:nvSpPr>
          <p:cNvPr id="15" name="TextBox 14">
            <a:extLst>
              <a:ext uri="{FF2B5EF4-FFF2-40B4-BE49-F238E27FC236}">
                <a16:creationId xmlns:a16="http://schemas.microsoft.com/office/drawing/2014/main" id="{F7F1F7CA-F444-5595-0AB1-40012AF28838}"/>
              </a:ext>
            </a:extLst>
          </p:cNvPr>
          <p:cNvSpPr txBox="1"/>
          <p:nvPr/>
        </p:nvSpPr>
        <p:spPr>
          <a:xfrm>
            <a:off x="5875540" y="4728410"/>
            <a:ext cx="57968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65000"/>
                    <a:lumOff val="35000"/>
                  </a:schemeClr>
                </a:solidFill>
                <a:latin typeface="Roboto"/>
                <a:ea typeface="Roboto"/>
                <a:cs typeface="Calibri"/>
              </a:rPr>
              <a:t>Grande funded account to pay for medical, prescription, dental and vision expenses</a:t>
            </a:r>
            <a:endParaRPr lang="en-US">
              <a:solidFill>
                <a:schemeClr val="tx1">
                  <a:lumMod val="65000"/>
                  <a:lumOff val="35000"/>
                </a:schemeClr>
              </a:solidFill>
              <a:cs typeface="Calibri" panose="020F0502020204030204"/>
            </a:endParaRPr>
          </a:p>
        </p:txBody>
      </p:sp>
      <p:sp>
        <p:nvSpPr>
          <p:cNvPr id="16" name="TextBox 15">
            <a:extLst>
              <a:ext uri="{FF2B5EF4-FFF2-40B4-BE49-F238E27FC236}">
                <a16:creationId xmlns:a16="http://schemas.microsoft.com/office/drawing/2014/main" id="{6ADA8F9D-4162-BEA3-F7BD-CB7C10197DEE}"/>
              </a:ext>
            </a:extLst>
          </p:cNvPr>
          <p:cNvSpPr txBox="1"/>
          <p:nvPr/>
        </p:nvSpPr>
        <p:spPr>
          <a:xfrm>
            <a:off x="298257" y="6102958"/>
            <a:ext cx="48382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Roboto"/>
                <a:ea typeface="Roboto"/>
                <a:cs typeface="Calibri"/>
              </a:rPr>
              <a:t>*You must be enrolled in a PPO to receive funds in your HRA!</a:t>
            </a:r>
            <a:endParaRPr lang="en-US" sz="1600">
              <a:solidFill>
                <a:schemeClr val="bg1"/>
              </a:solidFill>
              <a:latin typeface="Roboto"/>
              <a:ea typeface="Roboto"/>
              <a:cs typeface="Roboto"/>
            </a:endParaRPr>
          </a:p>
        </p:txBody>
      </p:sp>
      <p:sp>
        <p:nvSpPr>
          <p:cNvPr id="2" name="TextBox 1">
            <a:extLst>
              <a:ext uri="{FF2B5EF4-FFF2-40B4-BE49-F238E27FC236}">
                <a16:creationId xmlns:a16="http://schemas.microsoft.com/office/drawing/2014/main" id="{ECC10AC4-715F-D398-84D8-ECED00BB9ECA}"/>
              </a:ext>
            </a:extLst>
          </p:cNvPr>
          <p:cNvSpPr txBox="1"/>
          <p:nvPr/>
        </p:nvSpPr>
        <p:spPr>
          <a:xfrm>
            <a:off x="633304" y="1598654"/>
            <a:ext cx="920704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chemeClr val="tx1">
                    <a:lumMod val="65000"/>
                    <a:lumOff val="35000"/>
                  </a:schemeClr>
                </a:solidFill>
                <a:latin typeface="Roboto"/>
                <a:ea typeface="Roboto"/>
                <a:cs typeface="Calibri"/>
              </a:rPr>
              <a:t>Plan 1, PPO: the same medical plan that is currently being offered in 2024</a:t>
            </a:r>
          </a:p>
          <a:p>
            <a:pPr marL="800100" lvl="1" indent="-342900">
              <a:buFont typeface="Courier New"/>
              <a:buChar char="o"/>
            </a:pPr>
            <a:r>
              <a:rPr lang="en-US" sz="2000">
                <a:solidFill>
                  <a:schemeClr val="tx1">
                    <a:lumMod val="65000"/>
                    <a:lumOff val="35000"/>
                  </a:schemeClr>
                </a:solidFill>
                <a:latin typeface="Roboto"/>
                <a:ea typeface="Roboto"/>
                <a:cs typeface="Calibri"/>
              </a:rPr>
              <a:t>Opportunity to utilize a Health Reimbursement Account (HRA)</a:t>
            </a:r>
          </a:p>
          <a:p>
            <a:endParaRPr lang="en-US" sz="2000">
              <a:solidFill>
                <a:schemeClr val="bg2">
                  <a:lumMod val="25000"/>
                </a:schemeClr>
              </a:solidFill>
              <a:latin typeface="Roboto"/>
              <a:ea typeface="Roboto"/>
              <a:cs typeface="Calibri"/>
            </a:endParaRPr>
          </a:p>
        </p:txBody>
      </p:sp>
      <p:sp>
        <p:nvSpPr>
          <p:cNvPr id="12" name="Plus Sign 11">
            <a:extLst>
              <a:ext uri="{FF2B5EF4-FFF2-40B4-BE49-F238E27FC236}">
                <a16:creationId xmlns:a16="http://schemas.microsoft.com/office/drawing/2014/main" id="{020E786F-FEE8-E097-F8F7-6C5A15133DB1}"/>
              </a:ext>
            </a:extLst>
          </p:cNvPr>
          <p:cNvSpPr/>
          <p:nvPr/>
        </p:nvSpPr>
        <p:spPr>
          <a:xfrm>
            <a:off x="1910218" y="3920546"/>
            <a:ext cx="626302" cy="626300"/>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BCC4073C-CD24-E70E-65CE-D6742605E6C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25180137"/>
      </p:ext>
    </p:extLst>
  </p:cSld>
  <p:clrMapOvr>
    <a:masterClrMapping/>
  </p:clrMapOvr>
  <mc:AlternateContent xmlns:mc="http://schemas.openxmlformats.org/markup-compatibility/2006">
    <mc:Choice xmlns:p14="http://schemas.microsoft.com/office/powerpoint/2010/main" Requires="p14">
      <p:transition spd="slow" p14:dur="2000" advTm="28943"/>
    </mc:Choice>
    <mc:Fallback>
      <p:transition spd="slow" advTm="28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F878E-D0EA-43F2-0388-C48E0421BE46}"/>
              </a:ext>
            </a:extLst>
          </p:cNvPr>
          <p:cNvSpPr>
            <a:spLocks noGrp="1"/>
          </p:cNvSpPr>
          <p:nvPr>
            <p:ph type="title"/>
          </p:nvPr>
        </p:nvSpPr>
        <p:spPr>
          <a:xfrm>
            <a:off x="639693" y="411322"/>
            <a:ext cx="11555554" cy="851463"/>
          </a:xfrm>
        </p:spPr>
        <p:txBody>
          <a:bodyPr/>
          <a:lstStyle/>
          <a:p>
            <a:r>
              <a:rPr lang="en-US" sz="4000">
                <a:latin typeface="Montserrat"/>
              </a:rPr>
              <a:t>Plan 2: HDHP with HSA </a:t>
            </a:r>
            <a:endParaRPr lang="en-US" sz="4000">
              <a:solidFill>
                <a:srgbClr val="ED3B43"/>
              </a:solidFill>
            </a:endParaRPr>
          </a:p>
        </p:txBody>
      </p:sp>
      <p:sp>
        <p:nvSpPr>
          <p:cNvPr id="6" name="Rectangle: Rounded Corners 5">
            <a:extLst>
              <a:ext uri="{FF2B5EF4-FFF2-40B4-BE49-F238E27FC236}">
                <a16:creationId xmlns:a16="http://schemas.microsoft.com/office/drawing/2014/main" id="{86A49246-824D-F0BE-71AB-AB72DB3A7940}"/>
              </a:ext>
            </a:extLst>
          </p:cNvPr>
          <p:cNvSpPr/>
          <p:nvPr/>
        </p:nvSpPr>
        <p:spPr>
          <a:xfrm>
            <a:off x="981205" y="2469237"/>
            <a:ext cx="2651340" cy="1322986"/>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BAB5B0-6485-DB95-3BC6-9A67077D9B05}"/>
              </a:ext>
            </a:extLst>
          </p:cNvPr>
          <p:cNvSpPr txBox="1"/>
          <p:nvPr/>
        </p:nvSpPr>
        <p:spPr>
          <a:xfrm>
            <a:off x="1116903" y="2533502"/>
            <a:ext cx="23799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chemeClr val="tx1">
                    <a:lumMod val="65000"/>
                    <a:lumOff val="35000"/>
                  </a:schemeClr>
                </a:solidFill>
                <a:latin typeface="Roboto"/>
                <a:ea typeface="Roboto"/>
                <a:cs typeface="Roboto"/>
              </a:rPr>
              <a:t>High Deductible Health Plan (HDHP)</a:t>
            </a:r>
            <a:endParaRPr lang="en-US" sz="2200">
              <a:solidFill>
                <a:schemeClr val="tx1">
                  <a:lumMod val="65000"/>
                  <a:lumOff val="35000"/>
                </a:schemeClr>
              </a:solidFill>
              <a:latin typeface="Roboto"/>
              <a:ea typeface="Roboto"/>
              <a:cs typeface="Roboto"/>
            </a:endParaRPr>
          </a:p>
        </p:txBody>
      </p:sp>
      <p:sp>
        <p:nvSpPr>
          <p:cNvPr id="8" name="Rectangle: Rounded Corners 7">
            <a:extLst>
              <a:ext uri="{FF2B5EF4-FFF2-40B4-BE49-F238E27FC236}">
                <a16:creationId xmlns:a16="http://schemas.microsoft.com/office/drawing/2014/main" id="{190B501B-EBC0-70CF-086D-82105A620FAF}"/>
              </a:ext>
            </a:extLst>
          </p:cNvPr>
          <p:cNvSpPr/>
          <p:nvPr/>
        </p:nvSpPr>
        <p:spPr>
          <a:xfrm>
            <a:off x="1002081" y="4331917"/>
            <a:ext cx="2651340" cy="1322986"/>
          </a:xfrm>
          <a:prstGeom prst="roundRect">
            <a:avLst/>
          </a:prstGeom>
          <a:solidFill>
            <a:srgbClr val="317C4E"/>
          </a:solidFill>
          <a:ln>
            <a:solidFill>
              <a:srgbClr val="317C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F7CD0E-1EEB-99B8-56AD-AF022B2AAC7A}"/>
              </a:ext>
            </a:extLst>
          </p:cNvPr>
          <p:cNvSpPr txBox="1"/>
          <p:nvPr/>
        </p:nvSpPr>
        <p:spPr>
          <a:xfrm>
            <a:off x="1137779" y="4388259"/>
            <a:ext cx="23799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a:solidFill>
                  <a:srgbClr val="FFFFFF"/>
                </a:solidFill>
                <a:latin typeface="Roboto"/>
                <a:ea typeface="roboto"/>
                <a:cs typeface="Calibri"/>
              </a:rPr>
              <a:t>Health Savings Account </a:t>
            </a:r>
            <a:endParaRPr lang="en-US" sz="2200">
              <a:latin typeface="Roboto"/>
              <a:ea typeface="Calibri"/>
              <a:cs typeface="Calibri"/>
            </a:endParaRPr>
          </a:p>
          <a:p>
            <a:pPr algn="ctr"/>
            <a:r>
              <a:rPr lang="en-US" sz="2200" b="1">
                <a:solidFill>
                  <a:srgbClr val="FFFFFF"/>
                </a:solidFill>
                <a:latin typeface="Roboto"/>
                <a:ea typeface="roboto"/>
                <a:cs typeface="Calibri"/>
              </a:rPr>
              <a:t>(HSA)</a:t>
            </a:r>
            <a:endParaRPr lang="en-US" sz="2200">
              <a:latin typeface="Roboto"/>
            </a:endParaRPr>
          </a:p>
        </p:txBody>
      </p:sp>
      <p:pic>
        <p:nvPicPr>
          <p:cNvPr id="10" name="Picture 9">
            <a:extLst>
              <a:ext uri="{FF2B5EF4-FFF2-40B4-BE49-F238E27FC236}">
                <a16:creationId xmlns:a16="http://schemas.microsoft.com/office/drawing/2014/main" id="{ADAF0AFB-C8EF-8D8F-6008-4F4B940A54FB}"/>
              </a:ext>
            </a:extLst>
          </p:cNvPr>
          <p:cNvPicPr>
            <a:picLocks noChangeAspect="1"/>
          </p:cNvPicPr>
          <p:nvPr/>
        </p:nvPicPr>
        <p:blipFill>
          <a:blip r:embed="rId5"/>
          <a:stretch>
            <a:fillRect/>
          </a:stretch>
        </p:blipFill>
        <p:spPr>
          <a:xfrm>
            <a:off x="4241496" y="2834471"/>
            <a:ext cx="1162050" cy="771525"/>
          </a:xfrm>
          <a:prstGeom prst="rect">
            <a:avLst/>
          </a:prstGeom>
        </p:spPr>
      </p:pic>
      <p:pic>
        <p:nvPicPr>
          <p:cNvPr id="11" name="Picture 10">
            <a:extLst>
              <a:ext uri="{FF2B5EF4-FFF2-40B4-BE49-F238E27FC236}">
                <a16:creationId xmlns:a16="http://schemas.microsoft.com/office/drawing/2014/main" id="{C45F3338-CEDC-747E-DFB0-A1EE0BE08184}"/>
              </a:ext>
            </a:extLst>
          </p:cNvPr>
          <p:cNvPicPr>
            <a:picLocks noChangeAspect="1"/>
          </p:cNvPicPr>
          <p:nvPr/>
        </p:nvPicPr>
        <p:blipFill>
          <a:blip r:embed="rId5"/>
          <a:stretch>
            <a:fillRect/>
          </a:stretch>
        </p:blipFill>
        <p:spPr>
          <a:xfrm>
            <a:off x="4241495" y="4744689"/>
            <a:ext cx="1162050" cy="771525"/>
          </a:xfrm>
          <a:prstGeom prst="rect">
            <a:avLst/>
          </a:prstGeom>
        </p:spPr>
      </p:pic>
      <p:sp>
        <p:nvSpPr>
          <p:cNvPr id="14" name="TextBox 13">
            <a:extLst>
              <a:ext uri="{FF2B5EF4-FFF2-40B4-BE49-F238E27FC236}">
                <a16:creationId xmlns:a16="http://schemas.microsoft.com/office/drawing/2014/main" id="{2137C6EF-EDA2-7920-A342-7280B25307A0}"/>
              </a:ext>
            </a:extLst>
          </p:cNvPr>
          <p:cNvSpPr txBox="1"/>
          <p:nvPr/>
        </p:nvSpPr>
        <p:spPr>
          <a:xfrm>
            <a:off x="6210821" y="2620027"/>
            <a:ext cx="521917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65000"/>
                    <a:lumOff val="35000"/>
                  </a:schemeClr>
                </a:solidFill>
                <a:latin typeface="Roboto"/>
                <a:ea typeface="Roboto"/>
                <a:cs typeface="Calibri"/>
              </a:rPr>
              <a:t>Intended to cover illness or injury</a:t>
            </a:r>
          </a:p>
          <a:p>
            <a:pPr marL="285750" indent="-285750">
              <a:buFont typeface="Arial,Sans-Serif"/>
              <a:buChar char="•"/>
            </a:pPr>
            <a:r>
              <a:rPr lang="en-US" sz="2000">
                <a:solidFill>
                  <a:schemeClr val="tx1">
                    <a:lumMod val="65000"/>
                    <a:lumOff val="35000"/>
                  </a:schemeClr>
                </a:solidFill>
                <a:latin typeface="Roboto"/>
                <a:ea typeface="Roboto"/>
                <a:cs typeface="Roboto"/>
              </a:rPr>
              <a:t>Office visits</a:t>
            </a:r>
          </a:p>
          <a:p>
            <a:pPr marL="285750" indent="-285750">
              <a:buFont typeface="Arial,Sans-Serif"/>
              <a:buChar char="•"/>
            </a:pPr>
            <a:r>
              <a:rPr lang="en-US" sz="2000">
                <a:solidFill>
                  <a:schemeClr val="tx1">
                    <a:lumMod val="65000"/>
                    <a:lumOff val="35000"/>
                  </a:schemeClr>
                </a:solidFill>
                <a:latin typeface="Roboto"/>
                <a:ea typeface="Roboto"/>
                <a:cs typeface="Roboto"/>
              </a:rPr>
              <a:t>Hospital expenses</a:t>
            </a:r>
            <a:endParaRPr lang="en-US" sz="2000">
              <a:solidFill>
                <a:srgbClr val="000000"/>
              </a:solidFill>
              <a:latin typeface="Roboto"/>
              <a:ea typeface="Roboto"/>
              <a:cs typeface="Roboto"/>
            </a:endParaRPr>
          </a:p>
          <a:p>
            <a:pPr marL="285750" indent="-285750">
              <a:buFont typeface="Arial,Sans-Serif"/>
              <a:buChar char="•"/>
            </a:pPr>
            <a:r>
              <a:rPr lang="en-US" sz="2000">
                <a:solidFill>
                  <a:schemeClr val="tx1">
                    <a:lumMod val="65000"/>
                    <a:lumOff val="35000"/>
                  </a:schemeClr>
                </a:solidFill>
                <a:latin typeface="Roboto"/>
                <a:ea typeface="Roboto"/>
                <a:cs typeface="Roboto"/>
              </a:rPr>
              <a:t>Prescription costs</a:t>
            </a:r>
            <a:endParaRPr lang="en-US">
              <a:solidFill>
                <a:schemeClr val="tx1">
                  <a:lumMod val="65000"/>
                  <a:lumOff val="35000"/>
                </a:schemeClr>
              </a:solidFill>
            </a:endParaRPr>
          </a:p>
        </p:txBody>
      </p:sp>
      <p:sp>
        <p:nvSpPr>
          <p:cNvPr id="15" name="TextBox 14">
            <a:extLst>
              <a:ext uri="{FF2B5EF4-FFF2-40B4-BE49-F238E27FC236}">
                <a16:creationId xmlns:a16="http://schemas.microsoft.com/office/drawing/2014/main" id="{F7F1F7CA-F444-5595-0AB1-40012AF28838}"/>
              </a:ext>
            </a:extLst>
          </p:cNvPr>
          <p:cNvSpPr txBox="1"/>
          <p:nvPr/>
        </p:nvSpPr>
        <p:spPr>
          <a:xfrm>
            <a:off x="5928984" y="4749451"/>
            <a:ext cx="57968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65000"/>
                    <a:lumOff val="35000"/>
                  </a:schemeClr>
                </a:solidFill>
                <a:latin typeface="Roboto"/>
                <a:ea typeface="Roboto"/>
                <a:cs typeface="Calibri"/>
              </a:rPr>
              <a:t>Grande and Associate funded account to pay for </a:t>
            </a:r>
            <a:r>
              <a:rPr lang="en-US" sz="2000">
                <a:solidFill>
                  <a:schemeClr val="tx1">
                    <a:lumMod val="65000"/>
                    <a:lumOff val="35000"/>
                  </a:schemeClr>
                </a:solidFill>
                <a:latin typeface="Roboto"/>
                <a:ea typeface="Roboto"/>
                <a:cs typeface="Roboto"/>
              </a:rPr>
              <a:t>medical, prescription, dental and vision expenses</a:t>
            </a:r>
          </a:p>
        </p:txBody>
      </p:sp>
      <p:sp>
        <p:nvSpPr>
          <p:cNvPr id="16" name="TextBox 15">
            <a:extLst>
              <a:ext uri="{FF2B5EF4-FFF2-40B4-BE49-F238E27FC236}">
                <a16:creationId xmlns:a16="http://schemas.microsoft.com/office/drawing/2014/main" id="{6ADA8F9D-4162-BEA3-F7BD-CB7C10197DEE}"/>
              </a:ext>
            </a:extLst>
          </p:cNvPr>
          <p:cNvSpPr txBox="1"/>
          <p:nvPr/>
        </p:nvSpPr>
        <p:spPr>
          <a:xfrm>
            <a:off x="247457" y="6031838"/>
            <a:ext cx="477728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Roboto"/>
                <a:ea typeface="Roboto"/>
                <a:cs typeface="Calibri"/>
              </a:rPr>
              <a:t>*You must be enrolled in a High Deductible Health Plan (HDHP) to contribute funds to a Health Savings Account (HSA)!</a:t>
            </a:r>
            <a:endParaRPr lang="en-US" sz="1600">
              <a:solidFill>
                <a:schemeClr val="bg1"/>
              </a:solidFill>
              <a:latin typeface="Roboto"/>
              <a:ea typeface="Roboto"/>
              <a:cs typeface="Roboto"/>
            </a:endParaRPr>
          </a:p>
        </p:txBody>
      </p:sp>
      <p:sp>
        <p:nvSpPr>
          <p:cNvPr id="4" name="TextBox 3">
            <a:extLst>
              <a:ext uri="{FF2B5EF4-FFF2-40B4-BE49-F238E27FC236}">
                <a16:creationId xmlns:a16="http://schemas.microsoft.com/office/drawing/2014/main" id="{15ECA6A2-B894-A457-B6B4-A944437E8A66}"/>
              </a:ext>
            </a:extLst>
          </p:cNvPr>
          <p:cNvSpPr txBox="1"/>
          <p:nvPr/>
        </p:nvSpPr>
        <p:spPr>
          <a:xfrm>
            <a:off x="518483" y="1504709"/>
            <a:ext cx="920704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solidFill>
                  <a:schemeClr val="tx1">
                    <a:lumMod val="65000"/>
                    <a:lumOff val="35000"/>
                  </a:schemeClr>
                </a:solidFill>
                <a:latin typeface="Roboto"/>
                <a:ea typeface="Roboto"/>
              </a:rPr>
              <a:t>Plan 2, HDHP: new medical plan option for 2025</a:t>
            </a:r>
          </a:p>
          <a:p>
            <a:pPr marL="800100" lvl="1" indent="-342900">
              <a:buFont typeface="Courier New"/>
              <a:buChar char="o"/>
            </a:pPr>
            <a:r>
              <a:rPr lang="en-US" sz="2000">
                <a:solidFill>
                  <a:schemeClr val="tx1">
                    <a:lumMod val="65000"/>
                    <a:lumOff val="35000"/>
                  </a:schemeClr>
                </a:solidFill>
                <a:latin typeface="Roboto"/>
                <a:ea typeface="Roboto"/>
              </a:rPr>
              <a:t>Opportunity to utilize a Health Savings Account (HSA)</a:t>
            </a:r>
          </a:p>
          <a:p>
            <a:endParaRPr lang="en-US" sz="2000">
              <a:solidFill>
                <a:schemeClr val="bg2">
                  <a:lumMod val="25000"/>
                </a:schemeClr>
              </a:solidFill>
              <a:latin typeface="Roboto"/>
              <a:ea typeface="Roboto"/>
              <a:cs typeface="Calibri"/>
            </a:endParaRPr>
          </a:p>
        </p:txBody>
      </p:sp>
      <p:sp>
        <p:nvSpPr>
          <p:cNvPr id="12" name="Plus Sign 11">
            <a:extLst>
              <a:ext uri="{FF2B5EF4-FFF2-40B4-BE49-F238E27FC236}">
                <a16:creationId xmlns:a16="http://schemas.microsoft.com/office/drawing/2014/main" id="{1F5D52E7-C672-34AB-F564-448D90E928AA}"/>
              </a:ext>
            </a:extLst>
          </p:cNvPr>
          <p:cNvSpPr/>
          <p:nvPr/>
        </p:nvSpPr>
        <p:spPr>
          <a:xfrm>
            <a:off x="2019129" y="3759947"/>
            <a:ext cx="626302" cy="626300"/>
          </a:xfrm>
          <a:prstGeom prst="mathPlus">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D5624DBA-49A3-1BEA-83FC-89C0BE5649F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49910"/>
      </p:ext>
    </p:extLst>
  </p:cSld>
  <p:clrMapOvr>
    <a:masterClrMapping/>
  </p:clrMapOvr>
  <mc:AlternateContent xmlns:mc="http://schemas.openxmlformats.org/markup-compatibility/2006">
    <mc:Choice xmlns:p14="http://schemas.microsoft.com/office/powerpoint/2010/main" Requires="p14">
      <p:transition spd="slow" p14:dur="2000" advTm="54436"/>
    </mc:Choice>
    <mc:Fallback>
      <p:transition spd="slow" advTm="5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7"/>
          <p:cNvSpPr txBox="1">
            <a:spLocks/>
          </p:cNvSpPr>
          <p:nvPr/>
        </p:nvSpPr>
        <p:spPr>
          <a:xfrm>
            <a:off x="649266" y="1718995"/>
            <a:ext cx="4793294" cy="1084250"/>
          </a:xfrm>
          <a:prstGeom prst="rect">
            <a:avLst/>
          </a:prstGeom>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000" b="1">
                <a:solidFill>
                  <a:schemeClr val="tx1">
                    <a:lumMod val="65000"/>
                    <a:lumOff val="35000"/>
                  </a:schemeClr>
                </a:solidFill>
                <a:latin typeface="Roboto"/>
                <a:ea typeface="roboto"/>
                <a:cs typeface="Arial"/>
              </a:rPr>
              <a:t>PPO</a:t>
            </a:r>
            <a:endParaRPr lang="en-US" b="1">
              <a:solidFill>
                <a:schemeClr val="tx1">
                  <a:lumMod val="65000"/>
                  <a:lumOff val="35000"/>
                </a:schemeClr>
              </a:solidFill>
              <a:latin typeface="Calibri" panose="020F0502020204030204"/>
              <a:ea typeface="roboto"/>
              <a:cs typeface="Calibri" panose="020F0502020204030204"/>
            </a:endParaRPr>
          </a:p>
          <a:p>
            <a:pPr marL="342900" indent="-342900">
              <a:buFont typeface="Arial"/>
              <a:buChar char="•"/>
            </a:pPr>
            <a:r>
              <a:rPr lang="en-US" sz="2000">
                <a:solidFill>
                  <a:schemeClr val="tx1">
                    <a:lumMod val="65000"/>
                    <a:lumOff val="35000"/>
                  </a:schemeClr>
                </a:solidFill>
                <a:latin typeface="Roboto"/>
                <a:ea typeface="roboto"/>
                <a:cs typeface="Arial"/>
              </a:rPr>
              <a:t>Each family member must meet their own deductible</a:t>
            </a:r>
          </a:p>
          <a:p>
            <a:pPr marL="342900" indent="-342900">
              <a:buFont typeface="Arial"/>
              <a:buChar char="•"/>
            </a:pPr>
            <a:endParaRPr lang="en-US" sz="2000">
              <a:solidFill>
                <a:schemeClr val="tx1">
                  <a:lumMod val="65000"/>
                  <a:lumOff val="35000"/>
                </a:schemeClr>
              </a:solidFill>
              <a:highlight>
                <a:srgbClr val="FFFF00"/>
              </a:highlight>
              <a:latin typeface="Roboto"/>
              <a:ea typeface="roboto"/>
              <a:cs typeface="Arial" panose="020B0604020202020204" pitchFamily="34" charset="0"/>
            </a:endParaRPr>
          </a:p>
          <a:p>
            <a:pPr marL="608965" lvl="1"/>
            <a:endParaRPr lang="en-US" sz="2667">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1985" y="3504717"/>
            <a:ext cx="2521208" cy="2340644"/>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2831" y="3526379"/>
            <a:ext cx="2521208" cy="2340644"/>
          </a:xfrm>
          <a:prstGeom prst="rect">
            <a:avLst/>
          </a:prstGeom>
        </p:spPr>
      </p:pic>
      <p:sp>
        <p:nvSpPr>
          <p:cNvPr id="18" name="TextBox 17"/>
          <p:cNvSpPr txBox="1"/>
          <p:nvPr/>
        </p:nvSpPr>
        <p:spPr>
          <a:xfrm>
            <a:off x="2058007" y="3839013"/>
            <a:ext cx="1451143" cy="584775"/>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solidFill>
                  <a:srgbClr val="ED3B43"/>
                </a:solidFill>
              </a:rPr>
              <a:t>$5,000</a:t>
            </a:r>
            <a:endParaRPr lang="en-US" sz="3200" b="1">
              <a:solidFill>
                <a:srgbClr val="ED3B43"/>
              </a:solidFill>
              <a:cs typeface="Calibri"/>
            </a:endParaRPr>
          </a:p>
        </p:txBody>
      </p:sp>
      <p:sp>
        <p:nvSpPr>
          <p:cNvPr id="19" name="TextBox 18"/>
          <p:cNvSpPr txBox="1"/>
          <p:nvPr/>
        </p:nvSpPr>
        <p:spPr>
          <a:xfrm>
            <a:off x="2143315" y="4490761"/>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24" name="TextBox 23"/>
          <p:cNvSpPr txBox="1"/>
          <p:nvPr/>
        </p:nvSpPr>
        <p:spPr>
          <a:xfrm>
            <a:off x="7369423" y="3801453"/>
            <a:ext cx="1451143" cy="584775"/>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solidFill>
                  <a:srgbClr val="ED3B43"/>
                </a:solidFill>
              </a:rPr>
              <a:t>$2,500</a:t>
            </a:r>
            <a:endParaRPr lang="en-US" sz="3200" b="1">
              <a:solidFill>
                <a:srgbClr val="ED3B43"/>
              </a:solidFill>
              <a:cs typeface="Calibri"/>
            </a:endParaRPr>
          </a:p>
        </p:txBody>
      </p:sp>
      <p:sp>
        <p:nvSpPr>
          <p:cNvPr id="25" name="TextBox 24"/>
          <p:cNvSpPr txBox="1"/>
          <p:nvPr/>
        </p:nvSpPr>
        <p:spPr>
          <a:xfrm>
            <a:off x="8741391" y="3093295"/>
            <a:ext cx="1451143" cy="584775"/>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solidFill>
                  <a:srgbClr val="ED3B43"/>
                </a:solidFill>
              </a:rPr>
              <a:t>$2,000</a:t>
            </a:r>
          </a:p>
        </p:txBody>
      </p:sp>
      <p:sp>
        <p:nvSpPr>
          <p:cNvPr id="26" name="TextBox 25"/>
          <p:cNvSpPr txBox="1"/>
          <p:nvPr/>
        </p:nvSpPr>
        <p:spPr>
          <a:xfrm>
            <a:off x="9129629" y="4204257"/>
            <a:ext cx="1451143" cy="584775"/>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solidFill>
                  <a:srgbClr val="ED3B43"/>
                </a:solidFill>
              </a:rPr>
              <a:t>$500</a:t>
            </a:r>
          </a:p>
        </p:txBody>
      </p:sp>
      <p:sp>
        <p:nvSpPr>
          <p:cNvPr id="27" name="TextBox 26"/>
          <p:cNvSpPr txBox="1"/>
          <p:nvPr/>
        </p:nvSpPr>
        <p:spPr>
          <a:xfrm>
            <a:off x="7364334" y="4492383"/>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28" name="TextBox 27"/>
          <p:cNvSpPr txBox="1"/>
          <p:nvPr/>
        </p:nvSpPr>
        <p:spPr>
          <a:xfrm>
            <a:off x="8318135" y="3315061"/>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30" name="TextBox 29"/>
          <p:cNvSpPr txBox="1"/>
          <p:nvPr/>
        </p:nvSpPr>
        <p:spPr>
          <a:xfrm>
            <a:off x="5417038" y="3972045"/>
            <a:ext cx="1266884" cy="66678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733" b="1">
                <a:latin typeface="Arial" panose="020B0604020202020204" pitchFamily="34" charset="0"/>
                <a:cs typeface="Arial" panose="020B0604020202020204" pitchFamily="34" charset="0"/>
              </a:rPr>
              <a:t>OR</a:t>
            </a:r>
          </a:p>
        </p:txBody>
      </p:sp>
      <p:sp>
        <p:nvSpPr>
          <p:cNvPr id="31" name="TextBox 30"/>
          <p:cNvSpPr txBox="1"/>
          <p:nvPr/>
        </p:nvSpPr>
        <p:spPr>
          <a:xfrm>
            <a:off x="-6707" y="4777083"/>
            <a:ext cx="2337949" cy="523220"/>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b="1">
                <a:solidFill>
                  <a:srgbClr val="ED3B43"/>
                </a:solidFill>
              </a:rPr>
              <a:t>$1,000/$3,500</a:t>
            </a:r>
            <a:endParaRPr lang="en-US" sz="2800" b="1">
              <a:solidFill>
                <a:srgbClr val="ED3B43"/>
              </a:solidFill>
              <a:cs typeface="Calibri"/>
            </a:endParaRPr>
          </a:p>
        </p:txBody>
      </p:sp>
      <p:sp>
        <p:nvSpPr>
          <p:cNvPr id="32" name="TextBox 31"/>
          <p:cNvSpPr txBox="1"/>
          <p:nvPr/>
        </p:nvSpPr>
        <p:spPr>
          <a:xfrm>
            <a:off x="2476975" y="3818247"/>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33" name="TextBox 32"/>
          <p:cNvSpPr txBox="1"/>
          <p:nvPr/>
        </p:nvSpPr>
        <p:spPr>
          <a:xfrm>
            <a:off x="3116961" y="3255036"/>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35" name="TextBox 34"/>
          <p:cNvSpPr txBox="1"/>
          <p:nvPr/>
        </p:nvSpPr>
        <p:spPr>
          <a:xfrm>
            <a:off x="4255473" y="4233656"/>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39" name="TextBox 38"/>
          <p:cNvSpPr txBox="1"/>
          <p:nvPr/>
        </p:nvSpPr>
        <p:spPr>
          <a:xfrm>
            <a:off x="3383843" y="2921000"/>
            <a:ext cx="2427014" cy="523220"/>
          </a:xfrm>
          <a:prstGeom prst="rect">
            <a:avLst/>
          </a:prstGeom>
          <a:noFill/>
        </p:spPr>
        <p:txBody>
          <a:bodyPr wrap="square" lIns="91440" tIns="45720" rIns="91440" bIns="45720" rtlCol="0"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2800" b="1">
                <a:solidFill>
                  <a:srgbClr val="ED3B43"/>
                </a:solidFill>
              </a:rPr>
              <a:t>$1,000/$3,500</a:t>
            </a:r>
            <a:endParaRPr lang="en-US" sz="2800" b="1">
              <a:solidFill>
                <a:srgbClr val="ED3B43"/>
              </a:solidFill>
              <a:cs typeface="Calibri"/>
            </a:endParaRPr>
          </a:p>
        </p:txBody>
      </p:sp>
      <p:sp>
        <p:nvSpPr>
          <p:cNvPr id="40" name="TextBox 39"/>
          <p:cNvSpPr txBox="1"/>
          <p:nvPr/>
        </p:nvSpPr>
        <p:spPr>
          <a:xfrm>
            <a:off x="3895399" y="3051909"/>
            <a:ext cx="807231" cy="584775"/>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sz="3200" b="1"/>
              <a:t>$0</a:t>
            </a:r>
          </a:p>
        </p:txBody>
      </p:sp>
      <p:sp>
        <p:nvSpPr>
          <p:cNvPr id="29" name="TextBox 28"/>
          <p:cNvSpPr txBox="1"/>
          <p:nvPr/>
        </p:nvSpPr>
        <p:spPr>
          <a:xfrm>
            <a:off x="11074400" y="1"/>
            <a:ext cx="1320800" cy="379656"/>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1867">
                <a:solidFill>
                  <a:schemeClr val="bg1"/>
                </a:solidFill>
              </a:rPr>
              <a:t>Pg. 24-25</a:t>
            </a:r>
          </a:p>
        </p:txBody>
      </p:sp>
      <p:sp>
        <p:nvSpPr>
          <p:cNvPr id="14" name="Title 2">
            <a:extLst>
              <a:ext uri="{FF2B5EF4-FFF2-40B4-BE49-F238E27FC236}">
                <a16:creationId xmlns:a16="http://schemas.microsoft.com/office/drawing/2014/main" id="{82EF33D4-542B-057A-2D0F-59379356957D}"/>
              </a:ext>
            </a:extLst>
          </p:cNvPr>
          <p:cNvSpPr>
            <a:spLocks noGrp="1"/>
          </p:cNvSpPr>
          <p:nvPr>
            <p:ph type="title"/>
          </p:nvPr>
        </p:nvSpPr>
        <p:spPr>
          <a:xfrm>
            <a:off x="628650" y="610105"/>
            <a:ext cx="9422990" cy="851463"/>
          </a:xfrm>
        </p:spPr>
        <p:txBody>
          <a:bodyPr/>
          <a:lstStyle/>
          <a:p>
            <a:r>
              <a:rPr lang="en-US" sz="4000">
                <a:latin typeface="Montserrat"/>
              </a:rPr>
              <a:t>Deductibles</a:t>
            </a:r>
            <a:endParaRPr lang="en-US"/>
          </a:p>
        </p:txBody>
      </p:sp>
      <p:sp>
        <p:nvSpPr>
          <p:cNvPr id="2" name="Content Placeholder 7">
            <a:extLst>
              <a:ext uri="{FF2B5EF4-FFF2-40B4-BE49-F238E27FC236}">
                <a16:creationId xmlns:a16="http://schemas.microsoft.com/office/drawing/2014/main" id="{BCB32459-8140-0712-2A89-93C54AD4F15E}"/>
              </a:ext>
            </a:extLst>
          </p:cNvPr>
          <p:cNvSpPr txBox="1">
            <a:spLocks/>
          </p:cNvSpPr>
          <p:nvPr/>
        </p:nvSpPr>
        <p:spPr>
          <a:xfrm>
            <a:off x="6682637" y="1718994"/>
            <a:ext cx="5054252" cy="1084250"/>
          </a:xfrm>
          <a:prstGeom prst="rect">
            <a:avLst/>
          </a:prstGeom>
        </p:spPr>
        <p:txBody>
          <a:bodyPr vert="horz" lIns="121920" tIns="60960" rIns="121920" bIns="60960" rtlCol="0" anchor="t">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000" b="1">
                <a:solidFill>
                  <a:schemeClr val="tx1">
                    <a:lumMod val="65000"/>
                    <a:lumOff val="35000"/>
                  </a:schemeClr>
                </a:solidFill>
                <a:latin typeface="Roboto"/>
                <a:ea typeface="roboto"/>
                <a:cs typeface="Arial"/>
              </a:rPr>
              <a:t>HDHP</a:t>
            </a:r>
            <a:endParaRPr lang="en-US">
              <a:solidFill>
                <a:schemeClr val="tx1">
                  <a:lumMod val="65000"/>
                  <a:lumOff val="35000"/>
                </a:schemeClr>
              </a:solidFill>
              <a:latin typeface="Calibri" panose="020F0502020204030204"/>
              <a:ea typeface="roboto"/>
              <a:cs typeface="Calibri" panose="020F0502020204030204"/>
            </a:endParaRPr>
          </a:p>
          <a:p>
            <a:pPr marL="342900" indent="-342900">
              <a:buFont typeface="Arial"/>
              <a:buChar char="•"/>
            </a:pPr>
            <a:r>
              <a:rPr lang="en-US" sz="2000">
                <a:solidFill>
                  <a:schemeClr val="tx1">
                    <a:lumMod val="65000"/>
                    <a:lumOff val="35000"/>
                  </a:schemeClr>
                </a:solidFill>
                <a:latin typeface="Roboto"/>
                <a:ea typeface="roboto"/>
                <a:cs typeface="Arial"/>
              </a:rPr>
              <a:t>Combined family's combined healthcare costs to meet the deductible</a:t>
            </a:r>
            <a:endParaRPr lang="en-US" sz="2000" err="1">
              <a:solidFill>
                <a:schemeClr val="tx1">
                  <a:lumMod val="65000"/>
                  <a:lumOff val="35000"/>
                </a:schemeClr>
              </a:solidFill>
              <a:latin typeface="Roboto"/>
              <a:ea typeface="roboto"/>
              <a:cs typeface="Arial" panose="020B0604020202020204" pitchFamily="34" charset="0"/>
            </a:endParaRPr>
          </a:p>
        </p:txBody>
      </p:sp>
      <p:pic>
        <p:nvPicPr>
          <p:cNvPr id="22" name="Audio 21">
            <a:hlinkClick r:id="" action="ppaction://media"/>
            <a:extLst>
              <a:ext uri="{FF2B5EF4-FFF2-40B4-BE49-F238E27FC236}">
                <a16:creationId xmlns:a16="http://schemas.microsoft.com/office/drawing/2014/main" id="{892B34D3-32F9-BBA4-BF6B-E80DC62CB0C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84679903"/>
      </p:ext>
    </p:extLst>
  </p:cSld>
  <p:clrMapOvr>
    <a:masterClrMapping/>
  </p:clrMapOvr>
  <p:transition spd="slow" advTm="36475">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39"/>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33"/>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32"/>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3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2" nodeType="click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ntr" presetSubtype="0" fill="hold" grpId="2"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barn(inVertic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22"/>
                </p:tgtEl>
              </p:cMediaNode>
            </p:audio>
          </p:childTnLst>
        </p:cTn>
      </p:par>
    </p:tnLst>
    <p:bldLst>
      <p:bldP spid="18" grpId="0"/>
      <p:bldP spid="19" grpId="0"/>
      <p:bldP spid="24" grpId="0"/>
      <p:bldP spid="25" grpId="0"/>
      <p:bldP spid="26" grpId="0"/>
      <p:bldP spid="27" grpId="0"/>
      <p:bldP spid="28" grpId="0"/>
      <p:bldP spid="30" grpId="0"/>
      <p:bldP spid="31" grpId="0"/>
      <p:bldP spid="31" grpId="1"/>
      <p:bldP spid="32" grpId="0"/>
      <p:bldP spid="32" grpId="1"/>
      <p:bldP spid="33" grpId="0"/>
      <p:bldP spid="33" grpId="1"/>
      <p:bldP spid="33" grpId="2"/>
      <p:bldP spid="35" grpId="0"/>
      <p:bldP spid="35" grpId="1"/>
      <p:bldP spid="35" grpId="2"/>
      <p:bldP spid="39" grpId="0"/>
      <p:bldP spid="39" grpId="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505736-26d1-49d8-94b7-c48208059f56" xsi:nil="true"/>
    <lcf76f155ced4ddcb4097134ff3c332f xmlns="40670909-f55e-49b5-a9fe-3fce11d0b41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18E657F76EA4AA92B38E1EDFB4923" ma:contentTypeVersion="18" ma:contentTypeDescription="Create a new document." ma:contentTypeScope="" ma:versionID="e44a069b6deecc96d820f915ada6eb69">
  <xsd:schema xmlns:xsd="http://www.w3.org/2001/XMLSchema" xmlns:xs="http://www.w3.org/2001/XMLSchema" xmlns:p="http://schemas.microsoft.com/office/2006/metadata/properties" xmlns:ns2="40670909-f55e-49b5-a9fe-3fce11d0b41a" xmlns:ns3="fa505736-26d1-49d8-94b7-c48208059f56" targetNamespace="http://schemas.microsoft.com/office/2006/metadata/properties" ma:root="true" ma:fieldsID="e6c4162ceea0422c4f5fd28bcd089722" ns2:_="" ns3:_="">
    <xsd:import namespace="40670909-f55e-49b5-a9fe-3fce11d0b41a"/>
    <xsd:import namespace="fa505736-26d1-49d8-94b7-c48208059f5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70909-f55e-49b5-a9fe-3fce11d0b4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3809a63-9689-4491-8e51-7543d189d846"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505736-26d1-49d8-94b7-c48208059f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ca9f3a8-4ca0-4784-ae1a-adc4fbf8347c}" ma:internalName="TaxCatchAll" ma:showField="CatchAllData" ma:web="fa505736-26d1-49d8-94b7-c48208059f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07210E-0EBE-486A-B001-880DCF564226}">
  <ds:schemaRefs>
    <ds:schemaRef ds:uri="40670909-f55e-49b5-a9fe-3fce11d0b41a"/>
    <ds:schemaRef ds:uri="fa505736-26d1-49d8-94b7-c48208059f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738D36B-E865-49FA-87CA-5A12B9261752}">
  <ds:schemaRefs>
    <ds:schemaRef ds:uri="40670909-f55e-49b5-a9fe-3fce11d0b41a"/>
    <ds:schemaRef ds:uri="fa505736-26d1-49d8-94b7-c48208059f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C82D98-FD52-4800-A540-AC4BD8C166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46</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2025 Benefits Open Enrollment Meeting</vt:lpstr>
      <vt:lpstr>Agenda </vt:lpstr>
      <vt:lpstr>What's Changing?</vt:lpstr>
      <vt:lpstr>Medical/Prescription</vt:lpstr>
      <vt:lpstr>Medical</vt:lpstr>
      <vt:lpstr>PPO vs. HDHP</vt:lpstr>
      <vt:lpstr>Plan 1: PPO with HRA </vt:lpstr>
      <vt:lpstr>Plan 2: HDHP with HSA </vt:lpstr>
      <vt:lpstr>Deductibles</vt:lpstr>
      <vt:lpstr>Medical Networks  </vt:lpstr>
      <vt:lpstr> Prescription Plan  </vt:lpstr>
      <vt:lpstr>2025 Medical Premiums</vt:lpstr>
      <vt:lpstr>PLANSelect</vt:lpstr>
      <vt:lpstr>Dental</vt:lpstr>
      <vt:lpstr>Plan Details </vt:lpstr>
      <vt:lpstr>Vision</vt:lpstr>
      <vt:lpstr>Plan Details</vt:lpstr>
      <vt:lpstr>Health Reimbursement Account (HRA)</vt:lpstr>
      <vt:lpstr>Health Reimbursement Arrangement (HRA)</vt:lpstr>
      <vt:lpstr>Health Savings Account (HSA)</vt:lpstr>
      <vt:lpstr>Health Savings Account (HSA)</vt:lpstr>
      <vt:lpstr>HSA Advantages</vt:lpstr>
      <vt:lpstr>Flexible Spending Accounts (FSA)</vt:lpstr>
      <vt:lpstr>FSAs</vt:lpstr>
      <vt:lpstr>FSAs</vt:lpstr>
      <vt:lpstr>FSAs</vt:lpstr>
      <vt:lpstr>401(k)</vt:lpstr>
      <vt:lpstr>401(k)</vt:lpstr>
      <vt:lpstr>Life Insurance &amp; Accidental Death &amp; Dismemberment</vt:lpstr>
      <vt:lpstr>Life Insurance</vt:lpstr>
      <vt:lpstr>Life Insurance</vt:lpstr>
      <vt:lpstr>AD&amp;D</vt:lpstr>
      <vt:lpstr>Voluntary Benefits</vt:lpstr>
      <vt:lpstr>Voluntary Benefits</vt:lpstr>
      <vt:lpstr>Wellness Benefit </vt:lpstr>
      <vt:lpstr>Voluntary Benefits</vt:lpstr>
      <vt:lpstr>Additional Health Programs</vt:lpstr>
      <vt:lpstr>Medical Programs</vt:lpstr>
      <vt:lpstr>Additional Services </vt:lpstr>
      <vt:lpstr>Additional Services </vt:lpstr>
      <vt:lpstr>Health &amp; Wellness</vt:lpstr>
      <vt:lpstr>Next Steps</vt:lpstr>
      <vt:lpstr>Next Steps </vt:lpstr>
      <vt:lpstr>Resources</vt:lpstr>
      <vt:lpstr>Online Enrollment – UKG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Drew</dc:creator>
  <cp:revision>1</cp:revision>
  <dcterms:created xsi:type="dcterms:W3CDTF">2019-07-31T17:01:46Z</dcterms:created>
  <dcterms:modified xsi:type="dcterms:W3CDTF">2024-10-16T15:52:26Z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0x0101004C018E657F76EA4AA92B38E1EDFB4923</vt:lpwstr>
  </property>
  <property fmtid="{D5CDD505-2E9C-101B-9397-08002B2CF9AE}" pid="3" name="MediaServiceImageTags">
    <vt:lpwstr/>
  </property>
</Properties>
</file>